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Amatic SC"/>
      <p:regular r:id="rId17"/>
      <p:bold r:id="rId18"/>
    </p:embeddedFont>
    <p:embeddedFont>
      <p:font typeface="Source Code Pr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ourceCodePro-bold.fntdata"/><Relationship Id="rId11" Type="http://schemas.openxmlformats.org/officeDocument/2006/relationships/slide" Target="slides/slide6.xml"/><Relationship Id="rId22" Type="http://schemas.openxmlformats.org/officeDocument/2006/relationships/font" Target="fonts/SourceCodePro-boldItalic.fntdata"/><Relationship Id="rId10" Type="http://schemas.openxmlformats.org/officeDocument/2006/relationships/slide" Target="slides/slide5.xml"/><Relationship Id="rId21" Type="http://schemas.openxmlformats.org/officeDocument/2006/relationships/font" Target="fonts/SourceCodePr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AmaticSC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SourceCodePro-regular.fntdata"/><Relationship Id="rId6" Type="http://schemas.openxmlformats.org/officeDocument/2006/relationships/slide" Target="slides/slide1.xml"/><Relationship Id="rId18" Type="http://schemas.openxmlformats.org/officeDocument/2006/relationships/font" Target="fonts/AmaticSC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72cdb4f036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72cdb4f036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72cdb4f036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72cdb4f036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72cdb4f036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72cdb4f036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72cdb4f036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72cdb4f036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72cdb4f036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72cdb4f036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72cdb4f036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72cdb4f036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72cdb4f036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72cdb4f036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2cdb4f036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72cdb4f036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72cdb4f036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72cdb4f036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72cdb4f036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72cdb4f036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youtube.com/watch?v=KJ-7LZbHEbY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www.youtube.com/watch?v=STmNbnmKHo0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Groep 6, taalactief les 5.10</a:t>
            </a:r>
            <a:endParaRPr/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nl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Herhaling: themawoorden, gezegde en samengestelde werkwoorden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Bijna klaar!!</a:t>
            </a:r>
            <a:endParaRPr/>
          </a:p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2"/>
          <p:cNvPicPr preferRelativeResize="0"/>
          <p:nvPr/>
        </p:nvPicPr>
        <p:blipFill rotWithShape="1">
          <a:blip r:embed="rId3">
            <a:alphaModFix/>
          </a:blip>
          <a:srcRect b="67311" l="14100" r="63828" t="5670"/>
          <a:stretch/>
        </p:blipFill>
        <p:spPr>
          <a:xfrm>
            <a:off x="378425" y="1228675"/>
            <a:ext cx="4608976" cy="317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klaar!!</a:t>
            </a:r>
            <a:endParaRPr/>
          </a:p>
        </p:txBody>
      </p:sp>
      <p:sp>
        <p:nvSpPr>
          <p:cNvPr id="127" name="Google Shape;127;p23"/>
          <p:cNvSpPr txBox="1"/>
          <p:nvPr>
            <p:ph idx="1" type="body"/>
          </p:nvPr>
        </p:nvSpPr>
        <p:spPr>
          <a:xfrm>
            <a:off x="5199550" y="896950"/>
            <a:ext cx="3632700" cy="281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Ik heb geleerd:</a:t>
            </a:r>
            <a:endParaRPr/>
          </a:p>
          <a:p>
            <a:pPr indent="-342900" lvl="0" marL="457200" rtl="0" algn="l">
              <a:spcBef>
                <a:spcPts val="160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De thema woorden van deze week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Het gezegde vinden in een zin.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"/>
              <a:t>Samengevoegde werkwoorden</a:t>
            </a:r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 rotWithShape="1">
          <a:blip r:embed="rId3">
            <a:alphaModFix/>
          </a:blip>
          <a:srcRect b="67311" l="14100" r="63828" t="5670"/>
          <a:stretch/>
        </p:blipFill>
        <p:spPr>
          <a:xfrm>
            <a:off x="378425" y="1228675"/>
            <a:ext cx="4608976" cy="317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2200" y="3447950"/>
            <a:ext cx="2080850" cy="138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Doel: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 rotWithShape="1">
          <a:blip r:embed="rId3">
            <a:alphaModFix/>
          </a:blip>
          <a:srcRect b="50000" l="13486" r="48502" t="11425"/>
          <a:stretch/>
        </p:blipFill>
        <p:spPr>
          <a:xfrm>
            <a:off x="354950" y="1093850"/>
            <a:ext cx="8434101" cy="4394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Herhaling: thema woorden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Lees de thema 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woorden  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/>
              <a:t>goed door.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rPr lang="nl"/>
              <a:t>Lees </a:t>
            </a:r>
            <a:r>
              <a:rPr b="1" lang="nl"/>
              <a:t>actief.</a:t>
            </a:r>
            <a:endParaRPr b="1"/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3">
            <a:alphaModFix/>
          </a:blip>
          <a:srcRect b="6788" l="20690" r="53712" t="5159"/>
          <a:stretch/>
        </p:blipFill>
        <p:spPr>
          <a:xfrm>
            <a:off x="84100" y="0"/>
            <a:ext cx="2659315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 rotWithShape="1">
          <a:blip r:embed="rId4">
            <a:alphaModFix/>
          </a:blip>
          <a:srcRect b="11156" l="3371" r="68579" t="8696"/>
          <a:stretch/>
        </p:blipFill>
        <p:spPr>
          <a:xfrm>
            <a:off x="2743425" y="1093850"/>
            <a:ext cx="2564750" cy="4120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Herhaling: gezegde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Bekijk dit filmpje: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uitleg gezegde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44412" l="3409" r="64900" t="8153"/>
          <a:stretch/>
        </p:blipFill>
        <p:spPr>
          <a:xfrm>
            <a:off x="311700" y="448475"/>
            <a:ext cx="4896154" cy="4120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Herhaling: samengestelde werkwoorden</a:t>
            </a:r>
            <a:endParaRPr/>
          </a:p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Bekijk dit filmpje: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rPr lang="nl" u="sng">
                <a:solidFill>
                  <a:schemeClr val="hlink"/>
                </a:solidFill>
                <a:hlinkClick r:id="rId3"/>
              </a:rPr>
              <a:t>uitleg samengestelde werkwoorden</a:t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 rotWithShape="1">
          <a:blip r:embed="rId4">
            <a:alphaModFix/>
          </a:blip>
          <a:srcRect b="37598" l="3408" r="69959" t="8970"/>
          <a:stretch/>
        </p:blipFill>
        <p:spPr>
          <a:xfrm>
            <a:off x="115500" y="1037137"/>
            <a:ext cx="3640414" cy="410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292850"/>
            <a:ext cx="8520600" cy="11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Maak opdracht 2: Mail je antwoord naar de juf</a:t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Dit mag een foto zijn van je geschreven werk</a:t>
            </a:r>
            <a:r>
              <a:rPr lang="nl"/>
              <a:t>.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8"/>
          <p:cNvPicPr preferRelativeResize="0"/>
          <p:nvPr/>
        </p:nvPicPr>
        <p:blipFill rotWithShape="1">
          <a:blip r:embed="rId3">
            <a:alphaModFix/>
          </a:blip>
          <a:srcRect b="36774" l="4443" r="36549" t="5674"/>
          <a:stretch/>
        </p:blipFill>
        <p:spPr>
          <a:xfrm>
            <a:off x="1030637" y="1661750"/>
            <a:ext cx="7082724" cy="3883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292850"/>
            <a:ext cx="8520600" cy="13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Maak opdracht 3 a en b: mail je antwoord naar de juf</a:t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800"/>
              <a:t>Dit mag een foto zijn van je geschreven werk</a:t>
            </a:r>
            <a:r>
              <a:rPr lang="nl"/>
              <a:t>.</a:t>
            </a:r>
            <a:endParaRPr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19"/>
          <p:cNvPicPr preferRelativeResize="0"/>
          <p:nvPr/>
        </p:nvPicPr>
        <p:blipFill rotWithShape="1">
          <a:blip r:embed="rId3">
            <a:alphaModFix/>
          </a:blip>
          <a:srcRect b="46322" l="0" r="34708" t="5669"/>
          <a:stretch/>
        </p:blipFill>
        <p:spPr>
          <a:xfrm>
            <a:off x="434475" y="1667750"/>
            <a:ext cx="8079999" cy="3340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/>
              <a:t>Maak opdracht 4: zelf nakijken met de antwoorden op de volgende sheet.</a:t>
            </a:r>
            <a:endParaRPr sz="30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2400">
                <a:solidFill>
                  <a:srgbClr val="FF0000"/>
                </a:solidFill>
              </a:rPr>
              <a:t>Eerst de opdracht maken dan pas verder klikken!!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 rotWithShape="1">
          <a:blip r:embed="rId3">
            <a:alphaModFix/>
          </a:blip>
          <a:srcRect b="18245" l="3406" r="44822" t="5668"/>
          <a:stretch/>
        </p:blipFill>
        <p:spPr>
          <a:xfrm>
            <a:off x="2077600" y="1228675"/>
            <a:ext cx="4733699" cy="3911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/>
              <a:t>Opdracht 4 antwoorden: zelf nakijken!</a:t>
            </a:r>
            <a:endParaRPr/>
          </a:p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3">
            <a:alphaModFix/>
          </a:blip>
          <a:srcRect b="35029" l="15020" r="47429" t="5669"/>
          <a:stretch/>
        </p:blipFill>
        <p:spPr>
          <a:xfrm>
            <a:off x="2298100" y="1007625"/>
            <a:ext cx="4547800" cy="403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