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Amatic SC"/>
      <p:regular r:id="rId19"/>
      <p:bold r:id="rId20"/>
    </p:embeddedFont>
    <p:embeddedFont>
      <p:font typeface="Source Code Pr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maticSC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.fntdata"/><Relationship Id="rId10" Type="http://schemas.openxmlformats.org/officeDocument/2006/relationships/slide" Target="slides/slide5.xml"/><Relationship Id="rId21" Type="http://schemas.openxmlformats.org/officeDocument/2006/relationships/font" Target="fonts/SourceCodePro-regular.fntdata"/><Relationship Id="rId13" Type="http://schemas.openxmlformats.org/officeDocument/2006/relationships/slide" Target="slides/slide8.xml"/><Relationship Id="rId24" Type="http://schemas.openxmlformats.org/officeDocument/2006/relationships/font" Target="fonts/SourceCodePro-boldItalic.fntdata"/><Relationship Id="rId12" Type="http://schemas.openxmlformats.org/officeDocument/2006/relationships/slide" Target="slides/slide7.xml"/><Relationship Id="rId23" Type="http://schemas.openxmlformats.org/officeDocument/2006/relationships/font" Target="fonts/SourceCodePr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maticSC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b="0" i="0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nl-NL"/>
              <a:t>Groep 6, taalactief les 5.11 </a:t>
            </a:r>
            <a:br>
              <a:rPr lang="nl-NL"/>
            </a:br>
            <a:r>
              <a:rPr lang="nl-NL"/>
              <a:t>A &amp; B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b="0" lang="nl-NL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Ankerverhaal en de betekenis van de twaalf themawoorden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292850"/>
            <a:ext cx="8520600" cy="11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 sz="3000"/>
              <a:t>Opdracht 3</a:t>
            </a:r>
            <a:endParaRPr sz="3000"/>
          </a:p>
        </p:txBody>
      </p:sp>
      <p:pic>
        <p:nvPicPr>
          <p:cNvPr id="118" name="Google Shape;118;p22"/>
          <p:cNvPicPr preferRelativeResize="0"/>
          <p:nvPr/>
        </p:nvPicPr>
        <p:blipFill rotWithShape="1">
          <a:blip r:embed="rId3">
            <a:alphaModFix/>
          </a:blip>
          <a:srcRect b="18763" l="-2926" r="43334" t="8989"/>
          <a:stretch/>
        </p:blipFill>
        <p:spPr>
          <a:xfrm>
            <a:off x="311700" y="1077320"/>
            <a:ext cx="5449020" cy="371608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5848539" y="1014612"/>
            <a:ext cx="1703886" cy="37787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nl-NL"/>
              <a:t>Kijk naar de zinnen van opdracht 3. Voor welke zaak zou jij actie willen voeren? Leg ook uit waarom.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 sz="3000">
                <a:solidFill>
                  <a:srgbClr val="FF0000"/>
                </a:solidFill>
              </a:rPr>
              <a:t>Je KUNT NU NOG HET WOORDSPEL MAKEN.</a:t>
            </a:r>
            <a:endParaRPr sz="2400">
              <a:solidFill>
                <a:srgbClr val="FF0000"/>
              </a:solidFill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 rotWithShape="1">
          <a:blip r:embed="rId3">
            <a:alphaModFix/>
          </a:blip>
          <a:srcRect b="15407" l="0" r="40001" t="14222"/>
          <a:stretch/>
        </p:blipFill>
        <p:spPr>
          <a:xfrm>
            <a:off x="311700" y="830580"/>
            <a:ext cx="6622500" cy="4369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JE BENT KLAAR MET DE LES!!</a:t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 rotWithShape="1">
          <a:blip r:embed="rId3">
            <a:alphaModFix/>
          </a:blip>
          <a:srcRect b="67311" l="14100" r="63828" t="5670"/>
          <a:stretch/>
        </p:blipFill>
        <p:spPr>
          <a:xfrm>
            <a:off x="378425" y="1228675"/>
            <a:ext cx="4608976" cy="317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klaar!!</a:t>
            </a:r>
            <a:endParaRPr/>
          </a:p>
        </p:txBody>
      </p:sp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5199550" y="896950"/>
            <a:ext cx="3632700" cy="28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Ik heb geleerd: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nl-NL"/>
              <a:t>De themawoorden van deze week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NL"/>
              <a:t>Wat een hoofdzaak en wat een bijzaak is.</a:t>
            </a:r>
            <a:endParaRPr/>
          </a:p>
        </p:txBody>
      </p:sp>
      <p:pic>
        <p:nvPicPr>
          <p:cNvPr descr="GOED GEDAAN - Happy Minion | Make a Meme" id="139" name="Google Shape;13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313066"/>
            <a:ext cx="4724400" cy="3157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Doel: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2102400" y="2044015"/>
            <a:ext cx="4110337" cy="1898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Deze les leer je de betekenis van de twaalf themawoorden.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ood luck!!! | Verjaardag citaten grappig, Verjaardag citaten ..."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69330" y="1186900"/>
            <a:ext cx="2706859" cy="2755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b="29482" l="12500" r="12667" t="5334"/>
          <a:stretch/>
        </p:blipFill>
        <p:spPr>
          <a:xfrm>
            <a:off x="-31520" y="472440"/>
            <a:ext cx="9175520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Herhaling: thema woorden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Lees de thema </a:t>
            </a:r>
            <a:endParaRPr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nl-NL"/>
              <a:t>woorden  </a:t>
            </a:r>
            <a:endParaRPr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nl-NL"/>
              <a:t>goed door.</a:t>
            </a:r>
            <a:endParaRPr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nl-NL"/>
              <a:t>Lees </a:t>
            </a:r>
            <a:r>
              <a:rPr b="1" lang="nl-NL"/>
              <a:t>actief.</a:t>
            </a:r>
            <a:endParaRPr b="1"/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 b="6963" l="23501" r="53165" t="9777"/>
          <a:stretch/>
        </p:blipFill>
        <p:spPr>
          <a:xfrm>
            <a:off x="0" y="-2160"/>
            <a:ext cx="2564750" cy="5147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 rotWithShape="1">
          <a:blip r:embed="rId4">
            <a:alphaModFix/>
          </a:blip>
          <a:srcRect b="5692" l="4667" r="68542" t="11173"/>
          <a:stretch/>
        </p:blipFill>
        <p:spPr>
          <a:xfrm>
            <a:off x="2564750" y="937047"/>
            <a:ext cx="2449730" cy="427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5173980" y="292850"/>
            <a:ext cx="365832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Welk woord past op de lege plek?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093850"/>
            <a:ext cx="5052060" cy="347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8719" l="1" r="44749" t="11172"/>
          <a:stretch/>
        </p:blipFill>
        <p:spPr>
          <a:xfrm>
            <a:off x="670561" y="457200"/>
            <a:ext cx="4594860" cy="411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Zelf nakijken: Opdracht 1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/>
              <a:t>Antwoorden opdracht 1</a:t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51238" l="3408" r="70445" t="32200"/>
          <a:stretch/>
        </p:blipFill>
        <p:spPr>
          <a:xfrm>
            <a:off x="1005119" y="2133600"/>
            <a:ext cx="4469637" cy="1592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ther your Minions: it's a free dance party! - HerCanberra.com.au" id="92" name="Google Shape;9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1710" y="1468120"/>
            <a:ext cx="4299575" cy="2861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Opdracht 2</a:t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 rotWithShape="1">
          <a:blip r:embed="rId3">
            <a:alphaModFix/>
          </a:blip>
          <a:srcRect b="17577" l="0" r="38250" t="17481"/>
          <a:stretch/>
        </p:blipFill>
        <p:spPr>
          <a:xfrm>
            <a:off x="0" y="899160"/>
            <a:ext cx="5646420" cy="33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ZELF nakijken: Opdracht 2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/>
              <a:t>Antwoorden opdracht 2</a:t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 rotWithShape="1">
          <a:blip r:embed="rId3">
            <a:alphaModFix/>
          </a:blip>
          <a:srcRect b="32178" l="3096" r="68489" t="47161"/>
          <a:stretch/>
        </p:blipFill>
        <p:spPr>
          <a:xfrm>
            <a:off x="593640" y="2113288"/>
            <a:ext cx="3925020" cy="1605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ther your Minions: it's a free dance party! - HerCanberra.com.au" id="106" name="Google Shape;10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6485" y="1707565"/>
            <a:ext cx="4299575" cy="2861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292850"/>
            <a:ext cx="8520600" cy="168073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nl-NL"/>
              <a:t>EVEN OPFRISSEN…. VOORDAT JE DE VOLGENDE OPDRACHT GAAT MAKEN</a:t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874519"/>
            <a:ext cx="8520600" cy="26943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/>
              <a:t>De hoofdzaak: dat wat het belangrijkst is.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/>
              <a:t>De bijzaak: dat wat minder belangrijk is.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