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Amatic SC"/>
      <p:regular r:id="rId18"/>
      <p:bold r:id="rId19"/>
    </p:embeddedFont>
    <p:embeddedFont>
      <p:font typeface="Source Code Pro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urceCodePro-regular.fntdata"/><Relationship Id="rId11" Type="http://schemas.openxmlformats.org/officeDocument/2006/relationships/slide" Target="slides/slide6.xml"/><Relationship Id="rId22" Type="http://schemas.openxmlformats.org/officeDocument/2006/relationships/font" Target="fonts/SourceCodePro-italic.fntdata"/><Relationship Id="rId10" Type="http://schemas.openxmlformats.org/officeDocument/2006/relationships/slide" Target="slides/slide5.xml"/><Relationship Id="rId21" Type="http://schemas.openxmlformats.org/officeDocument/2006/relationships/font" Target="fonts/SourceCodePro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SourceCodePr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AmaticSC-bold.fntdata"/><Relationship Id="rId6" Type="http://schemas.openxmlformats.org/officeDocument/2006/relationships/slide" Target="slides/slide1.xml"/><Relationship Id="rId18" Type="http://schemas.openxmlformats.org/officeDocument/2006/relationships/font" Target="fonts/AmaticSC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72ecc43a7e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72ecc43a7e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72cdb4f036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72cdb4f036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72cdb4f036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72cdb4f036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72cdb4f036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72cdb4f036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72ecc43a7e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72ecc43a7e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2ecc43a7e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2ecc43a7e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72ecc43a7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72ecc43a7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2ecc43a7e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72ecc43a7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72ecc43a7e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72ecc43a7e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72ecc43a7e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72ecc43a7e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72ecc43a7e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72ecc43a7e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taal-oefenen.nl/videos/zinsontleding/persoonsvorm-scheidbare-samengestelde-werkwoorden" TargetMode="External"/><Relationship Id="rId4" Type="http://schemas.openxmlformats.org/officeDocument/2006/relationships/hyperlink" Target="https://www.youtube.com/watch?v=STmNbnmKHo0" TargetMode="External"/><Relationship Id="rId5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taal-oefenen.nl/videos/zinsontleding/persoonsvorm-algemeen" TargetMode="External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youtu.be/ezgnngm7xdI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youtu.be/nk1vAG3Wll0" TargetMode="External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Groep 6, taalactief les 5.9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nl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 leert wat een </a:t>
            </a:r>
            <a:r>
              <a:rPr b="0" lang="nl" sz="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samengesteld werkwoord</a:t>
            </a:r>
            <a:r>
              <a:rPr b="0" lang="nl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is.</a:t>
            </a: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antwoorden opdracht 3</a:t>
            </a:r>
            <a:endParaRPr/>
          </a:p>
        </p:txBody>
      </p:sp>
      <p:sp>
        <p:nvSpPr>
          <p:cNvPr id="127" name="Google Shape;127;p22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8" name="Google Shape;128;p22"/>
          <p:cNvPicPr preferRelativeResize="0"/>
          <p:nvPr/>
        </p:nvPicPr>
        <p:blipFill rotWithShape="1">
          <a:blip r:embed="rId3">
            <a:alphaModFix/>
          </a:blip>
          <a:srcRect b="46167" l="0" r="57697" t="28872"/>
          <a:stretch/>
        </p:blipFill>
        <p:spPr>
          <a:xfrm>
            <a:off x="311700" y="1228674"/>
            <a:ext cx="8520599" cy="2826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40250" y="3322300"/>
            <a:ext cx="1512875" cy="151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Bijna klaar!!</a:t>
            </a:r>
            <a:endParaRPr/>
          </a:p>
        </p:txBody>
      </p:sp>
      <p:sp>
        <p:nvSpPr>
          <p:cNvPr id="135" name="Google Shape;135;p2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36" name="Google Shape;136;p23"/>
          <p:cNvPicPr preferRelativeResize="0"/>
          <p:nvPr/>
        </p:nvPicPr>
        <p:blipFill rotWithShape="1">
          <a:blip r:embed="rId3">
            <a:alphaModFix/>
          </a:blip>
          <a:srcRect b="67311" l="14100" r="63828" t="5670"/>
          <a:stretch/>
        </p:blipFill>
        <p:spPr>
          <a:xfrm>
            <a:off x="378425" y="1228675"/>
            <a:ext cx="4608976" cy="3172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klaar!!</a:t>
            </a:r>
            <a:endParaRPr/>
          </a:p>
        </p:txBody>
      </p:sp>
      <p:sp>
        <p:nvSpPr>
          <p:cNvPr id="142" name="Google Shape;142;p24"/>
          <p:cNvSpPr txBox="1"/>
          <p:nvPr>
            <p:ph idx="1" type="body"/>
          </p:nvPr>
        </p:nvSpPr>
        <p:spPr>
          <a:xfrm>
            <a:off x="5423800" y="1228675"/>
            <a:ext cx="3408600" cy="248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Ik heb geleerd: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Samengevoegde werkwoorden</a:t>
            </a:r>
            <a:endParaRPr/>
          </a:p>
        </p:txBody>
      </p:sp>
      <p:pic>
        <p:nvPicPr>
          <p:cNvPr id="143" name="Google Shape;143;p24"/>
          <p:cNvPicPr preferRelativeResize="0"/>
          <p:nvPr/>
        </p:nvPicPr>
        <p:blipFill rotWithShape="1">
          <a:blip r:embed="rId3">
            <a:alphaModFix/>
          </a:blip>
          <a:srcRect b="67311" l="14100" r="63828" t="5670"/>
          <a:stretch/>
        </p:blipFill>
        <p:spPr>
          <a:xfrm>
            <a:off x="378425" y="1228675"/>
            <a:ext cx="4608976" cy="317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3800" y="2803250"/>
            <a:ext cx="2711525" cy="180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Doel:  ik weet wat een samengesteld werkwoord is.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4218500" y="1228675"/>
            <a:ext cx="46137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  Lees goed door!  </a:t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Bekijk deze filmpjes:</a:t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3"/>
              </a:rPr>
              <a:t>uitleg samengesteld werkwoord</a:t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160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4"/>
              </a:rPr>
              <a:t>uitleg samengesteld werkwoord 2</a:t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 rotWithShape="1">
          <a:blip r:embed="rId5">
            <a:alphaModFix/>
          </a:blip>
          <a:srcRect b="37598" l="3408" r="69959" t="8970"/>
          <a:stretch/>
        </p:blipFill>
        <p:spPr>
          <a:xfrm>
            <a:off x="115500" y="1037137"/>
            <a:ext cx="3640414" cy="41063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5" name="Google Shape;65;p14"/>
          <p:cNvCxnSpPr/>
          <p:nvPr/>
        </p:nvCxnSpPr>
        <p:spPr>
          <a:xfrm flipH="1">
            <a:off x="4611025" y="1998000"/>
            <a:ext cx="1962000" cy="1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Voorbeeld: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4905250" y="470375"/>
            <a:ext cx="39270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We beginnen met het zoeken van de </a:t>
            </a:r>
            <a:r>
              <a:rPr lang="nl" u="sng">
                <a:solidFill>
                  <a:schemeClr val="hlink"/>
                </a:solidFill>
                <a:hlinkClick r:id="rId3"/>
              </a:rPr>
              <a:t>persoonsvorm</a:t>
            </a:r>
            <a:r>
              <a:rPr lang="nl"/>
              <a:t>. </a:t>
            </a:r>
            <a:r>
              <a:rPr lang="nl" sz="1100"/>
              <a:t>(klik voor uitleg over de persoonsvorm)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100"/>
              <a:t>Soms hoort er nog een woord bij de persoonsvorm om het hele werkwoord te maken. Deze delen waren gescheiden. Zie 2 en 3.</a:t>
            </a:r>
            <a:endParaRPr sz="11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pv: steekt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hele ww: steken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pv: steekt aan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hele ww: aansteken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pv: steekt op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hele www: opsteken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100"/>
          </a:p>
        </p:txBody>
      </p:sp>
      <p:pic>
        <p:nvPicPr>
          <p:cNvPr id="72" name="Google Shape;72;p15"/>
          <p:cNvPicPr preferRelativeResize="0"/>
          <p:nvPr/>
        </p:nvPicPr>
        <p:blipFill rotWithShape="1">
          <a:blip r:embed="rId4">
            <a:alphaModFix/>
          </a:blip>
          <a:srcRect b="26691" l="0" r="50799" t="31326"/>
          <a:stretch/>
        </p:blipFill>
        <p:spPr>
          <a:xfrm>
            <a:off x="227625" y="1228675"/>
            <a:ext cx="4498801" cy="21583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" name="Google Shape;73;p15"/>
          <p:cNvCxnSpPr/>
          <p:nvPr/>
        </p:nvCxnSpPr>
        <p:spPr>
          <a:xfrm>
            <a:off x="1037100" y="1765900"/>
            <a:ext cx="714900" cy="1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4" name="Google Shape;74;p15"/>
          <p:cNvCxnSpPr/>
          <p:nvPr/>
        </p:nvCxnSpPr>
        <p:spPr>
          <a:xfrm>
            <a:off x="979275" y="2452050"/>
            <a:ext cx="714900" cy="1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5" name="Google Shape;75;p15"/>
          <p:cNvCxnSpPr/>
          <p:nvPr/>
        </p:nvCxnSpPr>
        <p:spPr>
          <a:xfrm>
            <a:off x="979275" y="3138200"/>
            <a:ext cx="714900" cy="1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6" name="Google Shape;76;p15"/>
          <p:cNvCxnSpPr/>
          <p:nvPr/>
        </p:nvCxnSpPr>
        <p:spPr>
          <a:xfrm>
            <a:off x="3111325" y="2452625"/>
            <a:ext cx="434400" cy="1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7" name="Google Shape;77;p15"/>
          <p:cNvCxnSpPr/>
          <p:nvPr/>
        </p:nvCxnSpPr>
        <p:spPr>
          <a:xfrm>
            <a:off x="3111325" y="3138200"/>
            <a:ext cx="434400" cy="1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Nog een paar voorbeelden</a:t>
            </a:r>
            <a:endParaRPr/>
          </a:p>
        </p:txBody>
      </p:sp>
      <p:sp>
        <p:nvSpPr>
          <p:cNvPr id="83" name="Google Shape;83;p1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 rotWithShape="1">
          <a:blip r:embed="rId3">
            <a:alphaModFix/>
          </a:blip>
          <a:srcRect b="26551" l="7512" r="35226" t="30435"/>
          <a:stretch/>
        </p:blipFill>
        <p:spPr>
          <a:xfrm>
            <a:off x="311700" y="1093850"/>
            <a:ext cx="8991705" cy="3797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Maak opdracht 1: </a:t>
            </a:r>
            <a:r>
              <a:rPr lang="nl" sz="1800"/>
              <a:t>antwoorden op de volgende sheet</a:t>
            </a:r>
            <a:endParaRPr sz="1800"/>
          </a:p>
        </p:txBody>
      </p:sp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311700" y="3882150"/>
            <a:ext cx="8520600" cy="68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nl"/>
              <a:t>Tip: Wat is een </a:t>
            </a:r>
            <a:r>
              <a:rPr lang="nl" u="sng">
                <a:solidFill>
                  <a:schemeClr val="hlink"/>
                </a:solidFill>
                <a:hlinkClick r:id="rId3"/>
              </a:rPr>
              <a:t>werkwoord?</a:t>
            </a:r>
            <a:r>
              <a:rPr lang="nl"/>
              <a:t> (klik)</a:t>
            </a:r>
            <a:endParaRPr/>
          </a:p>
        </p:txBody>
      </p:sp>
      <p:pic>
        <p:nvPicPr>
          <p:cNvPr id="91" name="Google Shape;91;p17"/>
          <p:cNvPicPr preferRelativeResize="0"/>
          <p:nvPr/>
        </p:nvPicPr>
        <p:blipFill rotWithShape="1">
          <a:blip r:embed="rId4">
            <a:alphaModFix/>
          </a:blip>
          <a:srcRect b="34326" l="0" r="48961" t="27234"/>
          <a:stretch/>
        </p:blipFill>
        <p:spPr>
          <a:xfrm>
            <a:off x="311700" y="1191275"/>
            <a:ext cx="6520601" cy="276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Antwoorden opdracht 1</a:t>
            </a:r>
            <a:endParaRPr/>
          </a:p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8"/>
          <p:cNvPicPr preferRelativeResize="0"/>
          <p:nvPr/>
        </p:nvPicPr>
        <p:blipFill rotWithShape="1">
          <a:blip r:embed="rId3">
            <a:alphaModFix/>
          </a:blip>
          <a:srcRect b="42780" l="0" r="82067" t="29140"/>
          <a:stretch/>
        </p:blipFill>
        <p:spPr>
          <a:xfrm>
            <a:off x="311700" y="1228676"/>
            <a:ext cx="3794185" cy="3340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3550" y="1458300"/>
            <a:ext cx="2880950" cy="288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Maak opdracht 2a: </a:t>
            </a:r>
            <a:r>
              <a:rPr lang="nl" sz="1800"/>
              <a:t>antwoorden op de volgende sheet</a:t>
            </a:r>
            <a:endParaRPr/>
          </a:p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311700" y="4400700"/>
            <a:ext cx="8520600" cy="58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nl"/>
              <a:t>Tip: Wat is een </a:t>
            </a:r>
            <a:r>
              <a:rPr lang="nl" u="sng">
                <a:solidFill>
                  <a:schemeClr val="hlink"/>
                </a:solidFill>
                <a:hlinkClick r:id="rId3"/>
              </a:rPr>
              <a:t>gezegde?</a:t>
            </a:r>
            <a:r>
              <a:rPr lang="nl"/>
              <a:t> (klik)</a:t>
            </a:r>
            <a:endParaRPr/>
          </a:p>
        </p:txBody>
      </p:sp>
      <p:pic>
        <p:nvPicPr>
          <p:cNvPr id="106" name="Google Shape;106;p19"/>
          <p:cNvPicPr preferRelativeResize="0"/>
          <p:nvPr/>
        </p:nvPicPr>
        <p:blipFill rotWithShape="1">
          <a:blip r:embed="rId4">
            <a:alphaModFix/>
          </a:blip>
          <a:srcRect b="33280" l="0" r="32253" t="20147"/>
          <a:stretch/>
        </p:blipFill>
        <p:spPr>
          <a:xfrm>
            <a:off x="311700" y="1093850"/>
            <a:ext cx="8213625" cy="3174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antwoorden opdracht 2a</a:t>
            </a:r>
            <a:endParaRPr/>
          </a:p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3" name="Google Shape;113;p20"/>
          <p:cNvPicPr preferRelativeResize="0"/>
          <p:nvPr/>
        </p:nvPicPr>
        <p:blipFill rotWithShape="1">
          <a:blip r:embed="rId3">
            <a:alphaModFix/>
          </a:blip>
          <a:srcRect b="49228" l="1455" r="65007" t="25872"/>
          <a:stretch/>
        </p:blipFill>
        <p:spPr>
          <a:xfrm>
            <a:off x="311700" y="1228675"/>
            <a:ext cx="8002550" cy="3340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7075" y="1228675"/>
            <a:ext cx="1835224" cy="1835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Maak opdracht 3: </a:t>
            </a:r>
            <a:r>
              <a:rPr lang="nl" sz="1800"/>
              <a:t>antwoorden op de volgende sheet</a:t>
            </a:r>
            <a:endParaRPr/>
          </a:p>
        </p:txBody>
      </p:sp>
      <p:sp>
        <p:nvSpPr>
          <p:cNvPr id="120" name="Google Shape;120;p21"/>
          <p:cNvSpPr txBox="1"/>
          <p:nvPr>
            <p:ph idx="1" type="body"/>
          </p:nvPr>
        </p:nvSpPr>
        <p:spPr>
          <a:xfrm>
            <a:off x="311700" y="3308950"/>
            <a:ext cx="8520600" cy="12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1"/>
          <p:cNvPicPr preferRelativeResize="0"/>
          <p:nvPr/>
        </p:nvPicPr>
        <p:blipFill rotWithShape="1">
          <a:blip r:embed="rId3">
            <a:alphaModFix/>
          </a:blip>
          <a:srcRect b="39775" l="0" r="46969" t="38688"/>
          <a:stretch/>
        </p:blipFill>
        <p:spPr>
          <a:xfrm>
            <a:off x="311700" y="1228674"/>
            <a:ext cx="8520599" cy="1945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