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Amatic SC"/>
      <p:regular r:id="rId20"/>
      <p:bold r:id="rId21"/>
    </p:embeddedFont>
    <p:embeddedFont>
      <p:font typeface="Source Code Pr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maticSC-regular.fntdata"/><Relationship Id="rId22" Type="http://schemas.openxmlformats.org/officeDocument/2006/relationships/font" Target="fonts/SourceCodePro-regular.fntdata"/><Relationship Id="rId21" Type="http://schemas.openxmlformats.org/officeDocument/2006/relationships/font" Target="fonts/AmaticSC-bold.fntdata"/><Relationship Id="rId24" Type="http://schemas.openxmlformats.org/officeDocument/2006/relationships/font" Target="fonts/SourceCodePro-italic.fntdata"/><Relationship Id="rId23" Type="http://schemas.openxmlformats.org/officeDocument/2006/relationships/font" Target="fonts/SourceCodePr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SourceCodePr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72ecc43a7e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72ecc43a7e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7f9c386e5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7f9c386e5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7f9c386e59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7f9c386e59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72cdb4f036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72cdb4f036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72cdb4f036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72cdb4f036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72cdb4f036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72cdb4f036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72ecc43a7e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72ecc43a7e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72ecc43a7e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72ecc43a7e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72ecc43a7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72ecc43a7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72ecc43a7e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72ecc43a7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2ecc43a7e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2ecc43a7e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72ecc43a7e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72ecc43a7e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72ecc43a7e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72ecc43a7e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youtu.be/HX8hO-7ma8c" TargetMode="External"/><Relationship Id="rId4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youtube.com/watch?v=KQd8y65D4zk" TargetMode="External"/><Relationship Id="rId4" Type="http://schemas.openxmlformats.org/officeDocument/2006/relationships/hyperlink" Target="https://youtu.be/eXbFhPc0oiU" TargetMode="External"/><Relationship Id="rId5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KQd8y65D4zk" TargetMode="External"/><Relationship Id="rId4" Type="http://schemas.openxmlformats.org/officeDocument/2006/relationships/hyperlink" Target="https://youtu.be/HX8hO-7ma8c" TargetMode="External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youtube.com/watch?v=KQd8y65D4zk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youtu.be/ezgnngm7xdI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Groep 6, taalactief les 6.2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nl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 leert wat een </a:t>
            </a:r>
            <a:r>
              <a:rPr b="0" lang="nl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afleiding</a:t>
            </a:r>
            <a:r>
              <a:rPr b="0" lang="nl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is.</a:t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antwoorden opdracht 3</a:t>
            </a:r>
            <a:endParaRPr/>
          </a:p>
        </p:txBody>
      </p:sp>
      <p:sp>
        <p:nvSpPr>
          <p:cNvPr id="123" name="Google Shape;123;p22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0250" y="3322300"/>
            <a:ext cx="1512875" cy="151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2"/>
          <p:cNvPicPr preferRelativeResize="0"/>
          <p:nvPr/>
        </p:nvPicPr>
        <p:blipFill rotWithShape="1">
          <a:blip r:embed="rId4">
            <a:alphaModFix/>
          </a:blip>
          <a:srcRect b="42230" l="0" r="78235" t="37050"/>
          <a:stretch/>
        </p:blipFill>
        <p:spPr>
          <a:xfrm>
            <a:off x="311700" y="1228672"/>
            <a:ext cx="6607602" cy="353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Maak opdracht 4:</a:t>
            </a:r>
            <a:r>
              <a:rPr lang="nl" sz="1800"/>
              <a:t>antwoorden op de volgende sheet</a:t>
            </a:r>
            <a:endParaRPr/>
          </a:p>
        </p:txBody>
      </p:sp>
      <p:sp>
        <p:nvSpPr>
          <p:cNvPr id="131" name="Google Shape;131;p23"/>
          <p:cNvSpPr txBox="1"/>
          <p:nvPr>
            <p:ph idx="1" type="body"/>
          </p:nvPr>
        </p:nvSpPr>
        <p:spPr>
          <a:xfrm>
            <a:off x="311700" y="3767725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nl"/>
              <a:t>Bekijk dit filmpje:</a:t>
            </a:r>
            <a:r>
              <a:rPr lang="nl" u="sng">
                <a:solidFill>
                  <a:schemeClr val="accent5"/>
                </a:solidFill>
                <a:hlinkClick r:id="rId3"/>
              </a:rPr>
              <a:t>Voor- &amp; achtervoegsels</a:t>
            </a:r>
            <a:r>
              <a:rPr lang="nl"/>
              <a:t> </a:t>
            </a:r>
            <a:endParaRPr/>
          </a:p>
        </p:txBody>
      </p:sp>
      <p:pic>
        <p:nvPicPr>
          <p:cNvPr id="132" name="Google Shape;132;p23"/>
          <p:cNvPicPr preferRelativeResize="0"/>
          <p:nvPr/>
        </p:nvPicPr>
        <p:blipFill rotWithShape="1">
          <a:blip r:embed="rId4">
            <a:alphaModFix/>
          </a:blip>
          <a:srcRect b="30234" l="0" r="60609" t="43049"/>
          <a:stretch/>
        </p:blipFill>
        <p:spPr>
          <a:xfrm>
            <a:off x="311700" y="1228674"/>
            <a:ext cx="6076600" cy="231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Antwoorden opdracht 4:</a:t>
            </a:r>
            <a:endParaRPr/>
          </a:p>
        </p:txBody>
      </p:sp>
      <p:sp>
        <p:nvSpPr>
          <p:cNvPr id="138" name="Google Shape;138;p24"/>
          <p:cNvSpPr txBox="1"/>
          <p:nvPr>
            <p:ph idx="1" type="body"/>
          </p:nvPr>
        </p:nvSpPr>
        <p:spPr>
          <a:xfrm>
            <a:off x="311700" y="1228675"/>
            <a:ext cx="8520600" cy="23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24"/>
          <p:cNvPicPr preferRelativeResize="0"/>
          <p:nvPr/>
        </p:nvPicPr>
        <p:blipFill rotWithShape="1">
          <a:blip r:embed="rId3">
            <a:alphaModFix/>
          </a:blip>
          <a:srcRect b="47955" l="0" r="68580" t="36464"/>
          <a:stretch/>
        </p:blipFill>
        <p:spPr>
          <a:xfrm>
            <a:off x="311700" y="1228671"/>
            <a:ext cx="8260899" cy="230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1250" y="3083300"/>
            <a:ext cx="1751875" cy="175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Bijna klaar!!</a:t>
            </a:r>
            <a:endParaRPr/>
          </a:p>
        </p:txBody>
      </p:sp>
      <p:sp>
        <p:nvSpPr>
          <p:cNvPr id="146" name="Google Shape;146;p2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25"/>
          <p:cNvPicPr preferRelativeResize="0"/>
          <p:nvPr/>
        </p:nvPicPr>
        <p:blipFill rotWithShape="1">
          <a:blip r:embed="rId3">
            <a:alphaModFix/>
          </a:blip>
          <a:srcRect b="41957" l="3408" r="68579" t="28055"/>
          <a:stretch/>
        </p:blipFill>
        <p:spPr>
          <a:xfrm>
            <a:off x="311700" y="1228673"/>
            <a:ext cx="5549576" cy="334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klaar!!</a:t>
            </a:r>
            <a:endParaRPr/>
          </a:p>
        </p:txBody>
      </p:sp>
      <p:sp>
        <p:nvSpPr>
          <p:cNvPr id="153" name="Google Shape;153;p26"/>
          <p:cNvSpPr txBox="1"/>
          <p:nvPr>
            <p:ph idx="1" type="body"/>
          </p:nvPr>
        </p:nvSpPr>
        <p:spPr>
          <a:xfrm>
            <a:off x="658700" y="1228675"/>
            <a:ext cx="4358700" cy="282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lphaUcPeriod"/>
            </a:pPr>
            <a:r>
              <a:rPr lang="nl"/>
              <a:t>Een </a:t>
            </a:r>
            <a:r>
              <a:rPr lang="nl" u="sng">
                <a:solidFill>
                  <a:schemeClr val="hlink"/>
                </a:solidFill>
                <a:hlinkClick r:id="rId3"/>
              </a:rPr>
              <a:t>afleiding</a:t>
            </a:r>
            <a:r>
              <a:rPr lang="nl"/>
              <a:t> heeft een voor- of een achtervoegsel. Er is maar één woord.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Een </a:t>
            </a:r>
            <a:r>
              <a:rPr lang="nl" u="sng">
                <a:solidFill>
                  <a:schemeClr val="hlink"/>
                </a:solidFill>
                <a:hlinkClick r:id="rId4"/>
              </a:rPr>
              <a:t>samenstelling</a:t>
            </a:r>
            <a:r>
              <a:rPr lang="nl"/>
              <a:t> bestaat uit twee losse woorden. 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AutoNum type="alphaUcPeriod"/>
            </a:pPr>
            <a:r>
              <a:rPr lang="nl"/>
              <a:t>** eigen antwoord **</a:t>
            </a:r>
            <a:endParaRPr/>
          </a:p>
        </p:txBody>
      </p:sp>
      <p:pic>
        <p:nvPicPr>
          <p:cNvPr id="154" name="Google Shape;154;p26"/>
          <p:cNvPicPr preferRelativeResize="0"/>
          <p:nvPr/>
        </p:nvPicPr>
        <p:blipFill rotWithShape="1">
          <a:blip r:embed="rId5">
            <a:alphaModFix/>
          </a:blip>
          <a:srcRect b="41957" l="3408" r="68579" t="28055"/>
          <a:stretch/>
        </p:blipFill>
        <p:spPr>
          <a:xfrm rot="1098139">
            <a:off x="5441374" y="1142493"/>
            <a:ext cx="3909029" cy="2352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Doel:  ik weet wat een afleiding is.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5171525" y="1228675"/>
            <a:ext cx="366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  Lees goed door!  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Bekijk deze filmpjes: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3"/>
              </a:rPr>
              <a:t>Uitleg Taal actief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4"/>
              </a:rPr>
              <a:t>Voor- &amp; achtervoegsels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cxnSp>
        <p:nvCxnSpPr>
          <p:cNvPr id="64" name="Google Shape;64;p14"/>
          <p:cNvCxnSpPr/>
          <p:nvPr/>
        </p:nvCxnSpPr>
        <p:spPr>
          <a:xfrm flipH="1">
            <a:off x="5928450" y="2208225"/>
            <a:ext cx="1962000" cy="1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65" name="Google Shape;65;p14"/>
          <p:cNvPicPr preferRelativeResize="0"/>
          <p:nvPr/>
        </p:nvPicPr>
        <p:blipFill rotWithShape="1">
          <a:blip r:embed="rId5">
            <a:alphaModFix/>
          </a:blip>
          <a:srcRect b="18073" l="4399" r="60148" t="29962"/>
          <a:stretch/>
        </p:blipFill>
        <p:spPr>
          <a:xfrm>
            <a:off x="129500" y="953700"/>
            <a:ext cx="4965301" cy="409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Voorbeeld: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4905250" y="3139350"/>
            <a:ext cx="3927000" cy="142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>
                <a:latin typeface="Arial"/>
                <a:ea typeface="Arial"/>
                <a:cs typeface="Arial"/>
                <a:sym typeface="Arial"/>
              </a:rPr>
              <a:t>Probeer het zelf.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r">
              <a:spcBef>
                <a:spcPts val="1600"/>
              </a:spcBef>
              <a:spcAft>
                <a:spcPts val="1600"/>
              </a:spcAft>
              <a:buNone/>
            </a:pPr>
            <a:r>
              <a:rPr lang="nl" sz="2400">
                <a:latin typeface="Arial"/>
                <a:ea typeface="Arial"/>
                <a:cs typeface="Arial"/>
                <a:sym typeface="Arial"/>
              </a:rPr>
              <a:t>Maak 2 en 3.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 rotWithShape="1">
          <a:blip r:embed="rId3">
            <a:alphaModFix/>
          </a:blip>
          <a:srcRect b="48752" l="3462" r="67364" t="11962"/>
          <a:stretch/>
        </p:blipFill>
        <p:spPr>
          <a:xfrm>
            <a:off x="311700" y="1093850"/>
            <a:ext cx="4387251" cy="33215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" name="Google Shape;73;p15"/>
          <p:cNvCxnSpPr/>
          <p:nvPr/>
        </p:nvCxnSpPr>
        <p:spPr>
          <a:xfrm rot="10800000">
            <a:off x="5704025" y="4078350"/>
            <a:ext cx="1149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306875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Hoe is het gegaan?</a:t>
            </a:r>
            <a:endParaRPr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5199550" y="1228675"/>
            <a:ext cx="36327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Goed!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Ga verder met de presentatie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Kan beter!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Bekijk dit filmpje nog een keer.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1600"/>
              </a:spcAft>
              <a:buNone/>
            </a:pPr>
            <a:r>
              <a:rPr lang="nl" u="sng">
                <a:solidFill>
                  <a:schemeClr val="accent5"/>
                </a:solidFill>
                <a:hlinkClick r:id="rId3"/>
              </a:rPr>
              <a:t>Uitleg Taal actief</a:t>
            </a:r>
            <a:endParaRPr/>
          </a:p>
        </p:txBody>
      </p:sp>
      <p:pic>
        <p:nvPicPr>
          <p:cNvPr id="80" name="Google Shape;80;p16"/>
          <p:cNvPicPr preferRelativeResize="0"/>
          <p:nvPr/>
        </p:nvPicPr>
        <p:blipFill rotWithShape="1">
          <a:blip r:embed="rId4">
            <a:alphaModFix/>
          </a:blip>
          <a:srcRect b="63766" l="3409" r="82527" t="19058"/>
          <a:stretch/>
        </p:blipFill>
        <p:spPr>
          <a:xfrm>
            <a:off x="311700" y="1228675"/>
            <a:ext cx="4517925" cy="310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Maak opdracht 1: </a:t>
            </a:r>
            <a:r>
              <a:rPr lang="nl" sz="1800"/>
              <a:t>antwoorden op de volgende sheet</a:t>
            </a:r>
            <a:endParaRPr sz="1800"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1700" y="3882150"/>
            <a:ext cx="8520600" cy="68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nl"/>
              <a:t>Tip: Wat is een </a:t>
            </a:r>
            <a:r>
              <a:rPr lang="nl" u="sng">
                <a:solidFill>
                  <a:schemeClr val="hlink"/>
                </a:solidFill>
                <a:hlinkClick r:id="rId3"/>
              </a:rPr>
              <a:t>werkwoord?</a:t>
            </a:r>
            <a:r>
              <a:rPr lang="nl"/>
              <a:t> (klik)</a:t>
            </a:r>
            <a:endParaRPr/>
          </a:p>
        </p:txBody>
      </p:sp>
      <p:pic>
        <p:nvPicPr>
          <p:cNvPr id="87" name="Google Shape;87;p17"/>
          <p:cNvPicPr preferRelativeResize="0"/>
          <p:nvPr/>
        </p:nvPicPr>
        <p:blipFill rotWithShape="1">
          <a:blip r:embed="rId4">
            <a:alphaModFix/>
          </a:blip>
          <a:srcRect b="24334" l="0" r="33016" t="13588"/>
          <a:stretch/>
        </p:blipFill>
        <p:spPr>
          <a:xfrm>
            <a:off x="404675" y="1093850"/>
            <a:ext cx="6832408" cy="3559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Antwoorden opdracht 1</a:t>
            </a:r>
            <a:endParaRPr/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3550" y="1458300"/>
            <a:ext cx="2880950" cy="288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 rotWithShape="1">
          <a:blip r:embed="rId4">
            <a:alphaModFix/>
          </a:blip>
          <a:srcRect b="37869" l="0" r="83753" t="35414"/>
          <a:stretch/>
        </p:blipFill>
        <p:spPr>
          <a:xfrm>
            <a:off x="311700" y="1228673"/>
            <a:ext cx="3612882" cy="334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Maak opdracht 2a en B: </a:t>
            </a:r>
            <a:r>
              <a:rPr lang="nl" sz="1800"/>
              <a:t>antwoorden op de volgende sheet</a:t>
            </a:r>
            <a:endParaRPr/>
          </a:p>
        </p:txBody>
      </p:sp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311700" y="4400700"/>
            <a:ext cx="8520600" cy="58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2" name="Google Shape;102;p19"/>
          <p:cNvPicPr preferRelativeResize="0"/>
          <p:nvPr/>
        </p:nvPicPr>
        <p:blipFill rotWithShape="1">
          <a:blip r:embed="rId3">
            <a:alphaModFix/>
          </a:blip>
          <a:srcRect b="30403" l="0" r="30934" t="20110"/>
          <a:stretch/>
        </p:blipFill>
        <p:spPr>
          <a:xfrm>
            <a:off x="311700" y="1018000"/>
            <a:ext cx="8153350" cy="328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antwoorden opdracht 2a en B</a:t>
            </a:r>
            <a:endParaRPr/>
          </a:p>
        </p:txBody>
      </p:sp>
      <p:sp>
        <p:nvSpPr>
          <p:cNvPr id="108" name="Google Shape;108;p2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7075" y="1228675"/>
            <a:ext cx="1835224" cy="1835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0"/>
          <p:cNvPicPr preferRelativeResize="0"/>
          <p:nvPr/>
        </p:nvPicPr>
        <p:blipFill rotWithShape="1">
          <a:blip r:embed="rId4">
            <a:alphaModFix/>
          </a:blip>
          <a:srcRect b="36503" l="0" r="77929" t="34871"/>
          <a:stretch/>
        </p:blipFill>
        <p:spPr>
          <a:xfrm>
            <a:off x="311700" y="1228674"/>
            <a:ext cx="4657725" cy="339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Maak opdracht 3: </a:t>
            </a:r>
            <a:r>
              <a:rPr lang="nl" sz="1800"/>
              <a:t>antwoorden op de volgende sheet</a:t>
            </a:r>
            <a:endParaRPr/>
          </a:p>
        </p:txBody>
      </p:sp>
      <p:sp>
        <p:nvSpPr>
          <p:cNvPr id="116" name="Google Shape;116;p21"/>
          <p:cNvSpPr txBox="1"/>
          <p:nvPr>
            <p:ph idx="1" type="body"/>
          </p:nvPr>
        </p:nvSpPr>
        <p:spPr>
          <a:xfrm>
            <a:off x="311700" y="3308950"/>
            <a:ext cx="8520600" cy="12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7" name="Google Shape;117;p21"/>
          <p:cNvPicPr preferRelativeResize="0"/>
          <p:nvPr/>
        </p:nvPicPr>
        <p:blipFill rotWithShape="1">
          <a:blip r:embed="rId3">
            <a:alphaModFix/>
          </a:blip>
          <a:srcRect b="26169" l="0" r="49624" t="25052"/>
          <a:stretch/>
        </p:blipFill>
        <p:spPr>
          <a:xfrm>
            <a:off x="390650" y="1164241"/>
            <a:ext cx="6422498" cy="349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