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Amatic SC"/>
      <p:regular r:id="rId14"/>
      <p:bold r:id="rId15"/>
    </p:embeddedFont>
    <p:embeddedFont>
      <p:font typeface="Source Code Pr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maticSC-bold.fntdata"/><Relationship Id="rId14" Type="http://schemas.openxmlformats.org/officeDocument/2006/relationships/font" Target="fonts/AmaticSC-regular.fntdata"/><Relationship Id="rId17" Type="http://schemas.openxmlformats.org/officeDocument/2006/relationships/font" Target="fonts/SourceCodePro-bold.fntdata"/><Relationship Id="rId16" Type="http://schemas.openxmlformats.org/officeDocument/2006/relationships/font" Target="fonts/SourceCodePr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SourceCodePro-boldItalic.fntdata"/><Relationship Id="rId6" Type="http://schemas.openxmlformats.org/officeDocument/2006/relationships/slide" Target="slides/slide1.xml"/><Relationship Id="rId18" Type="http://schemas.openxmlformats.org/officeDocument/2006/relationships/font" Target="fonts/SourceCodePr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2d185d0fa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72d185d0fa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2d185d0f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72d185d0f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72ec1a250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72ec1a25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2ec1a250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2ec1a250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2ec1a250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2ec1a250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2ec1a250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2ec1a250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2ec1a250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2ec1a250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ZNOQef5NRfk" TargetMode="External"/><Relationship Id="rId4" Type="http://schemas.openxmlformats.org/officeDocument/2006/relationships/hyperlink" Target="https://www.youtube.com/watch?v=8a0YUh6iNZA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wijzeroverdebasisschool.nl/kennisbank-rekenen/rekenen-oefenen/redactiesommen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youtu.be/adEkIa42Y2k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88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Rekenles gynzy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8.1 en 8.2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Rekenrijk blok 8, les 1 en 2</a:t>
            </a:r>
            <a:endParaRPr sz="1800"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Cijferend aftrekken met inwisselen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Doel: Cijferend aftrekken met inwisselen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093850"/>
            <a:ext cx="8520600" cy="390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Bekijke de uitleg hier: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3"/>
              </a:rPr>
              <a:t>Uitleg cijferend aftrekken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Heb je nog meer uitleg nodig, bekijk onderstaande link.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4"/>
              </a:rPr>
              <a:t>waarom wisselen?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Na deze </a:t>
            </a:r>
            <a:r>
              <a:rPr lang="nl"/>
              <a:t>instructie</a:t>
            </a:r>
            <a:r>
              <a:rPr lang="nl"/>
              <a:t> kan je zelfstandig op Gynzykids de volgende lessen maken: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nl" u="sng">
                <a:solidFill>
                  <a:srgbClr val="0000FF"/>
                </a:solidFill>
              </a:rPr>
              <a:t>Blok 8 les 1 &amp; 2</a:t>
            </a:r>
            <a:endParaRPr u="sng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Som uit het verhaal halen..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4779100" y="1228675"/>
            <a:ext cx="4053300" cy="25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In het verhaal zie ik een sleutelwoord staan.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nl">
                <a:solidFill>
                  <a:srgbClr val="FF0000"/>
                </a:solidFill>
              </a:rPr>
              <a:t>OVER</a:t>
            </a:r>
            <a:r>
              <a:rPr lang="nl"/>
              <a:t>, dit betekent een - som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We gaan dus aftrekken.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nl" sz="2400"/>
              <a:t>452-137=</a:t>
            </a:r>
            <a:endParaRPr b="1" sz="2400"/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b="22876" l="50731" r="15854" t="34868"/>
          <a:stretch/>
        </p:blipFill>
        <p:spPr>
          <a:xfrm>
            <a:off x="395043" y="1402175"/>
            <a:ext cx="3980756" cy="2830351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5045400" y="3819950"/>
            <a:ext cx="3786900" cy="9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latin typeface="Source Code Pro"/>
                <a:ea typeface="Source Code Pro"/>
                <a:cs typeface="Source Code Pro"/>
                <a:sym typeface="Source Code Pro"/>
              </a:rPr>
              <a:t>Tips nodig om de som uit een verhaal te halen? Klik…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latin typeface="Source Code Pro"/>
                <a:ea typeface="Source Code Pro"/>
                <a:cs typeface="Source Code Pro"/>
                <a:sym typeface="Source Code Pro"/>
                <a:hlinkClick r:id="rId4"/>
              </a:rPr>
              <a:t>Som uit een verhaal halen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De som: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95425" y="378400"/>
            <a:ext cx="5538900" cy="23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Honderdtallen, tientallen en eenheden </a:t>
            </a:r>
            <a:r>
              <a:rPr b="1" lang="nl"/>
              <a:t>netjes onder elkaar </a:t>
            </a:r>
            <a:r>
              <a:rPr lang="nl"/>
              <a:t>opschrijven.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Rechts beginnen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Kan de som? … nee dan eerst wisselen.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Reken uit.</a:t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 rotWithShape="1">
          <a:blip r:embed="rId3">
            <a:alphaModFix/>
          </a:blip>
          <a:srcRect b="19881" l="53646" r="28114" t="36229"/>
          <a:stretch/>
        </p:blipFill>
        <p:spPr>
          <a:xfrm>
            <a:off x="311700" y="1228675"/>
            <a:ext cx="2468844" cy="33401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Google Shape;79;p16"/>
          <p:cNvCxnSpPr/>
          <p:nvPr/>
        </p:nvCxnSpPr>
        <p:spPr>
          <a:xfrm rot="10800000">
            <a:off x="6236550" y="1541650"/>
            <a:ext cx="1303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80" name="Google Shape;80;p16"/>
          <p:cNvPicPr preferRelativeResize="0"/>
          <p:nvPr/>
        </p:nvPicPr>
        <p:blipFill rotWithShape="1">
          <a:blip r:embed="rId4">
            <a:alphaModFix/>
          </a:blip>
          <a:srcRect b="30953" l="40150" r="46555" t="37520"/>
          <a:stretch/>
        </p:blipFill>
        <p:spPr>
          <a:xfrm>
            <a:off x="6762307" y="2571750"/>
            <a:ext cx="1744819" cy="232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even oefenen: </a:t>
            </a:r>
            <a:r>
              <a:rPr lang="nl" sz="1800"/>
              <a:t>antwoorden op de volgende sheet</a:t>
            </a:r>
            <a:endParaRPr sz="1800"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5591975" y="1228675"/>
            <a:ext cx="3489600" cy="322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Honderdtallen, tientallen en eenheden </a:t>
            </a:r>
            <a:r>
              <a:rPr b="1" lang="nl"/>
              <a:t>netjes onder elkaar </a:t>
            </a:r>
            <a:r>
              <a:rPr lang="nl"/>
              <a:t>opschrijven.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Rechts beginnen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Kan de som? … nee dan eerst wisselen.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Reken uit.</a:t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 rotWithShape="1">
          <a:blip r:embed="rId3">
            <a:alphaModFix/>
          </a:blip>
          <a:srcRect b="30838" l="39729" r="14192" t="21269"/>
          <a:stretch/>
        </p:blipFill>
        <p:spPr>
          <a:xfrm>
            <a:off x="392425" y="1093850"/>
            <a:ext cx="5083576" cy="29704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Google Shape;88;p17"/>
          <p:cNvCxnSpPr/>
          <p:nvPr/>
        </p:nvCxnSpPr>
        <p:spPr>
          <a:xfrm rot="10800000">
            <a:off x="8352825" y="3041250"/>
            <a:ext cx="560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Nakijken</a:t>
            </a:r>
            <a:endParaRPr/>
          </a:p>
        </p:txBody>
      </p:sp>
      <p:sp>
        <p:nvSpPr>
          <p:cNvPr id="94" name="Google Shape;94;p18"/>
          <p:cNvSpPr txBox="1"/>
          <p:nvPr>
            <p:ph idx="1" type="body"/>
          </p:nvPr>
        </p:nvSpPr>
        <p:spPr>
          <a:xfrm>
            <a:off x="6245900" y="672725"/>
            <a:ext cx="2586300" cy="389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"/>
              <a:t>Wat nu?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u="sng"/>
              <a:t>Het lukt!</a:t>
            </a:r>
            <a:r>
              <a:rPr lang="nl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Ik maak blok 8, les 1 en 2 op Gynzykids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u="sng"/>
              <a:t>Het lukt nog niet</a:t>
            </a:r>
            <a:endParaRPr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Ik ga verder met de presentatie bekijken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 rotWithShape="1">
          <a:blip r:embed="rId3">
            <a:alphaModFix/>
          </a:blip>
          <a:srcRect b="58040" l="21764" r="52640" t="16333"/>
          <a:stretch/>
        </p:blipFill>
        <p:spPr>
          <a:xfrm>
            <a:off x="311700" y="1228675"/>
            <a:ext cx="5934205" cy="334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6222650" y="292850"/>
            <a:ext cx="2609700" cy="465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/>
              <a:t>Lees deze uitleg goed door!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En maak onderstaande som stap voor stap: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nl" sz="3600"/>
              <a:t>464-45=</a:t>
            </a:r>
            <a:endParaRPr b="1" sz="3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nl" sz="1200"/>
              <a:t>Antwoord op de volgende sheet</a:t>
            </a:r>
            <a:endParaRPr b="1" sz="1200"/>
          </a:p>
        </p:txBody>
      </p:sp>
      <p:pic>
        <p:nvPicPr>
          <p:cNvPr id="102" name="Google Shape;102;p19"/>
          <p:cNvPicPr preferRelativeResize="0"/>
          <p:nvPr/>
        </p:nvPicPr>
        <p:blipFill rotWithShape="1">
          <a:blip r:embed="rId3">
            <a:alphaModFix/>
          </a:blip>
          <a:srcRect b="20966" l="27129" r="29036" t="14060"/>
          <a:stretch/>
        </p:blipFill>
        <p:spPr>
          <a:xfrm>
            <a:off x="143525" y="180750"/>
            <a:ext cx="5719951" cy="476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Antwoord:</a:t>
            </a:r>
            <a:endParaRPr/>
          </a:p>
        </p:txBody>
      </p:sp>
      <p:sp>
        <p:nvSpPr>
          <p:cNvPr id="108" name="Google Shape;108;p20"/>
          <p:cNvSpPr txBox="1"/>
          <p:nvPr>
            <p:ph idx="1" type="body"/>
          </p:nvPr>
        </p:nvSpPr>
        <p:spPr>
          <a:xfrm>
            <a:off x="6727200" y="292850"/>
            <a:ext cx="2105100" cy="427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Bekijk dit filmpje: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3"/>
              </a:rPr>
              <a:t>Uitleg cijferend aftrekken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nl"/>
              <a:t>Nu kan je blok 8, les 1 en 2 maken op Gynzykids</a:t>
            </a:r>
            <a:endParaRPr/>
          </a:p>
        </p:txBody>
      </p:sp>
      <p:pic>
        <p:nvPicPr>
          <p:cNvPr id="109" name="Google Shape;109;p20"/>
          <p:cNvPicPr preferRelativeResize="0"/>
          <p:nvPr/>
        </p:nvPicPr>
        <p:blipFill rotWithShape="1">
          <a:blip r:embed="rId4">
            <a:alphaModFix/>
          </a:blip>
          <a:srcRect b="17967" l="15479" r="62603" t="38686"/>
          <a:stretch/>
        </p:blipFill>
        <p:spPr>
          <a:xfrm>
            <a:off x="311700" y="1093850"/>
            <a:ext cx="2004123" cy="22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0"/>
          <p:cNvSpPr txBox="1"/>
          <p:nvPr/>
        </p:nvSpPr>
        <p:spPr>
          <a:xfrm>
            <a:off x="630675" y="3475725"/>
            <a:ext cx="6180600" cy="8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>
                <a:latin typeface="Source Code Pro"/>
                <a:ea typeface="Source Code Pro"/>
                <a:cs typeface="Source Code Pro"/>
                <a:sym typeface="Source Code Pro"/>
              </a:rPr>
              <a:t>stap 1         stap 2       stap 3        stap 4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11" name="Google Shape;111;p20"/>
          <p:cNvPicPr preferRelativeResize="0"/>
          <p:nvPr/>
        </p:nvPicPr>
        <p:blipFill rotWithShape="1">
          <a:blip r:embed="rId5">
            <a:alphaModFix/>
          </a:blip>
          <a:srcRect b="18299" l="59138" r="23410" t="40696"/>
          <a:stretch/>
        </p:blipFill>
        <p:spPr>
          <a:xfrm>
            <a:off x="2102250" y="1228675"/>
            <a:ext cx="1584809" cy="2093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 rotWithShape="1">
          <a:blip r:embed="rId6">
            <a:alphaModFix/>
          </a:blip>
          <a:srcRect b="18444" l="32837" r="53333" t="51024"/>
          <a:stretch/>
        </p:blipFill>
        <p:spPr>
          <a:xfrm>
            <a:off x="3545750" y="1411550"/>
            <a:ext cx="1539171" cy="191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 rotWithShape="1">
          <a:blip r:embed="rId7">
            <a:alphaModFix/>
          </a:blip>
          <a:srcRect b="17320" l="66729" r="19441" t="52147"/>
          <a:stretch/>
        </p:blipFill>
        <p:spPr>
          <a:xfrm>
            <a:off x="4824250" y="1411550"/>
            <a:ext cx="1482158" cy="183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