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Amatic SC"/>
      <p:regular r:id="rId17"/>
      <p:bold r:id="rId18"/>
    </p:embeddedFont>
    <p:embeddedFont>
      <p:font typeface="Source Code Pr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CodePro-bold.fntdata"/><Relationship Id="rId11" Type="http://schemas.openxmlformats.org/officeDocument/2006/relationships/slide" Target="slides/slide6.xml"/><Relationship Id="rId22" Type="http://schemas.openxmlformats.org/officeDocument/2006/relationships/font" Target="fonts/SourceCodePro-boldItalic.fntdata"/><Relationship Id="rId10" Type="http://schemas.openxmlformats.org/officeDocument/2006/relationships/slide" Target="slides/slide5.xml"/><Relationship Id="rId21" Type="http://schemas.openxmlformats.org/officeDocument/2006/relationships/font" Target="fonts/SourceCodePr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AmaticSC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SourceCodePro-regular.fntdata"/><Relationship Id="rId6" Type="http://schemas.openxmlformats.org/officeDocument/2006/relationships/slide" Target="slides/slide1.xml"/><Relationship Id="rId18" Type="http://schemas.openxmlformats.org/officeDocument/2006/relationships/font" Target="fonts/AmaticSC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7304d98a11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7304d98a11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7304d98a11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7304d98a11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7304d98a11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7304d98a11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304d98a11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304d98a11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7304d98a11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7304d98a11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304d98a11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7304d98a11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304d98a11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304d98a11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7304d98a11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7304d98a11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7304d98a11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7304d98a11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7304d98a11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7304d98a11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youtu.be/s_nnHBUWCvU" TargetMode="External"/><Relationship Id="rId4" Type="http://schemas.openxmlformats.org/officeDocument/2006/relationships/hyperlink" Target="https://www.youtube.com/watch?v=ZNOQef5NRfk" TargetMode="External"/><Relationship Id="rId5" Type="http://schemas.openxmlformats.org/officeDocument/2006/relationships/hyperlink" Target="https://www.youtube.com/watch?v=8a0YUh6iNZA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9.png"/><Relationship Id="rId7" Type="http://schemas.openxmlformats.org/officeDocument/2006/relationships/hyperlink" Target="https://youtu.be/s_nnHBUWCvU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youtube.com/watch?v=ZNOQef5NRfk" TargetMode="External"/><Relationship Id="rId4" Type="http://schemas.openxmlformats.org/officeDocument/2006/relationships/hyperlink" Target="https://www.youtube.com/watch?v=8a0YUh6iNZA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Rekenles gynzy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8.3 en 8.4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Rekenrijk blok 8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Cijferend optellen en -aftrekken, vermenigvuldigen met 1 getal tot 100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Oefenen:</a:t>
            </a:r>
            <a:endParaRPr/>
          </a:p>
        </p:txBody>
      </p:sp>
      <p:sp>
        <p:nvSpPr>
          <p:cNvPr id="134" name="Google Shape;134;p22"/>
          <p:cNvSpPr txBox="1"/>
          <p:nvPr>
            <p:ph idx="1" type="body"/>
          </p:nvPr>
        </p:nvSpPr>
        <p:spPr>
          <a:xfrm>
            <a:off x="311700" y="1228675"/>
            <a:ext cx="2253000" cy="20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2 x 67 = 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 sz="2400"/>
              <a:t>7 x 34 =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 sz="2400"/>
              <a:t>5 x 35 =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2"/>
          <p:cNvSpPr txBox="1"/>
          <p:nvPr/>
        </p:nvSpPr>
        <p:spPr>
          <a:xfrm>
            <a:off x="2676850" y="1093850"/>
            <a:ext cx="5816100" cy="33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latin typeface="Source Code Pro"/>
                <a:ea typeface="Source Code Pro"/>
                <a:cs typeface="Source Code Pro"/>
                <a:sym typeface="Source Code Pro"/>
              </a:rPr>
              <a:t>Reken uit: </a:t>
            </a:r>
            <a:r>
              <a:rPr lang="nl">
                <a:latin typeface="Source Code Pro"/>
                <a:ea typeface="Source Code Pro"/>
                <a:cs typeface="Source Code Pro"/>
                <a:sym typeface="Source Code Pro"/>
              </a:rPr>
              <a:t>antwoorden op de volgende sheet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latin typeface="Source Code Pro"/>
                <a:ea typeface="Source Code Pro"/>
                <a:cs typeface="Source Code Pro"/>
                <a:sym typeface="Source Code Pro"/>
              </a:rPr>
              <a:t>Maak er 2 keersommen van,</a:t>
            </a:r>
            <a:endParaRPr sz="30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latin typeface="Source Code Pro"/>
                <a:ea typeface="Source Code Pro"/>
                <a:cs typeface="Source Code Pro"/>
                <a:sym typeface="Source Code Pro"/>
              </a:rPr>
              <a:t>splits de tientallen en de eenheden.</a:t>
            </a:r>
            <a:endParaRPr sz="30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Antwoorden :</a:t>
            </a:r>
            <a:endParaRPr/>
          </a:p>
        </p:txBody>
      </p:sp>
      <p:sp>
        <p:nvSpPr>
          <p:cNvPr id="141" name="Google Shape;141;p23"/>
          <p:cNvSpPr txBox="1"/>
          <p:nvPr>
            <p:ph idx="1" type="body"/>
          </p:nvPr>
        </p:nvSpPr>
        <p:spPr>
          <a:xfrm>
            <a:off x="311700" y="1228675"/>
            <a:ext cx="29571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/>
              <a:t>2 x 67 = 134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2 x 60 = 120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2 x 7 = 14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120 + 14 = 134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3"/>
          <p:cNvSpPr txBox="1"/>
          <p:nvPr/>
        </p:nvSpPr>
        <p:spPr>
          <a:xfrm>
            <a:off x="3268800" y="1228675"/>
            <a:ext cx="2957100" cy="30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7 x 34 = 234</a:t>
            </a:r>
            <a:endParaRPr b="1"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7 x 30 = 210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7 x 4 = 24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210 + 24 = 234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43" name="Google Shape;143;p23"/>
          <p:cNvSpPr txBox="1"/>
          <p:nvPr/>
        </p:nvSpPr>
        <p:spPr>
          <a:xfrm>
            <a:off x="6225900" y="1228675"/>
            <a:ext cx="2592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5 x 35 = 175</a:t>
            </a:r>
            <a:endParaRPr b="1"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5 x 30 = 150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5 x 5 = 25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150 + 25 = 175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44" name="Google Shape;144;p23"/>
          <p:cNvCxnSpPr/>
          <p:nvPr/>
        </p:nvCxnSpPr>
        <p:spPr>
          <a:xfrm>
            <a:off x="2803000" y="1255225"/>
            <a:ext cx="14100" cy="1821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5" name="Google Shape;145;p23"/>
          <p:cNvCxnSpPr/>
          <p:nvPr/>
        </p:nvCxnSpPr>
        <p:spPr>
          <a:xfrm>
            <a:off x="5786425" y="1255225"/>
            <a:ext cx="14100" cy="1821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6" name="Google Shape;146;p23"/>
          <p:cNvSpPr txBox="1"/>
          <p:nvPr/>
        </p:nvSpPr>
        <p:spPr>
          <a:xfrm>
            <a:off x="518550" y="3623750"/>
            <a:ext cx="6531000" cy="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600">
                <a:latin typeface="Amatic SC"/>
                <a:ea typeface="Amatic SC"/>
                <a:cs typeface="Amatic SC"/>
                <a:sym typeface="Amatic SC"/>
              </a:rPr>
              <a:t>Weet je het weer? Aan de slag: blok 8, les 3 &amp; 4</a:t>
            </a:r>
            <a:endParaRPr sz="36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147" name="Google Shape;14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1422" y="3330922"/>
            <a:ext cx="1570875" cy="157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143525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Doelen: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228675"/>
            <a:ext cx="8520600" cy="186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 u="sng">
                <a:solidFill>
                  <a:schemeClr val="hlink"/>
                </a:solidFill>
                <a:hlinkClick r:id="rId3"/>
              </a:rPr>
              <a:t>Cijferend optellen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2. </a:t>
            </a:r>
            <a:r>
              <a:rPr lang="nl" u="sng">
                <a:solidFill>
                  <a:schemeClr val="hlink"/>
                </a:solidFill>
                <a:hlinkClick r:id="rId4"/>
              </a:rPr>
              <a:t>Cijferend aftrekken</a:t>
            </a:r>
            <a:r>
              <a:rPr lang="nl"/>
              <a:t>, extra uitleg </a:t>
            </a:r>
            <a:r>
              <a:rPr lang="nl" u="sng">
                <a:solidFill>
                  <a:schemeClr val="accent5"/>
                </a:solidFill>
                <a:hlinkClick r:id="rId5"/>
              </a:rPr>
              <a:t>waarom wisselen?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3. Vermenigvuldigen met 1 getal tot 100 dmv splitsen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/>
        </p:nvSpPr>
        <p:spPr>
          <a:xfrm>
            <a:off x="392425" y="3349575"/>
            <a:ext cx="8394900" cy="14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>
                <a:latin typeface="Source Code Pro"/>
                <a:ea typeface="Source Code Pro"/>
                <a:cs typeface="Source Code Pro"/>
                <a:sym typeface="Source Code Pro"/>
              </a:rPr>
              <a:t>Aan het einde van deze presentatie kan je zelfstandig de rekenlessen van </a:t>
            </a:r>
            <a:r>
              <a:rPr lang="nl" sz="2400">
                <a:latin typeface="Source Code Pro"/>
                <a:ea typeface="Source Code Pro"/>
                <a:cs typeface="Source Code Pro"/>
                <a:sym typeface="Source Code Pro"/>
              </a:rPr>
              <a:t>Gynzy Kids</a:t>
            </a:r>
            <a:r>
              <a:rPr lang="nl" sz="2400">
                <a:latin typeface="Source Code Pro"/>
                <a:ea typeface="Source Code Pro"/>
                <a:cs typeface="Source Code Pro"/>
                <a:sym typeface="Source Code Pro"/>
              </a:rPr>
              <a:t> maken </a:t>
            </a:r>
            <a:r>
              <a:rPr lang="nl" sz="2400">
                <a:solidFill>
                  <a:srgbClr val="0000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blok 8, les 3 &amp; 4</a:t>
            </a:r>
            <a:endParaRPr sz="2400">
              <a:solidFill>
                <a:srgbClr val="0000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278825"/>
            <a:ext cx="8520600" cy="73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nl"/>
              <a:t>Cijferend optellen</a:t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157550" y="923525"/>
            <a:ext cx="8520600" cy="4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nl"/>
              <a:t>     1.			2.			  3.			4.</a:t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3">
            <a:alphaModFix/>
          </a:blip>
          <a:srcRect b="51771" l="12414" r="75323" t="23875"/>
          <a:stretch/>
        </p:blipFill>
        <p:spPr>
          <a:xfrm>
            <a:off x="311700" y="1228675"/>
            <a:ext cx="1790549" cy="199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 rotWithShape="1">
          <a:blip r:embed="rId4">
            <a:alphaModFix/>
          </a:blip>
          <a:srcRect b="11118" l="11973" r="74998" t="65164"/>
          <a:stretch/>
        </p:blipFill>
        <p:spPr>
          <a:xfrm>
            <a:off x="1825300" y="1369625"/>
            <a:ext cx="1815756" cy="1858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 rotWithShape="1">
          <a:blip r:embed="rId5">
            <a:alphaModFix/>
          </a:blip>
          <a:srcRect b="59881" l="11380" r="74366" t="15324"/>
          <a:stretch/>
        </p:blipFill>
        <p:spPr>
          <a:xfrm>
            <a:off x="3380975" y="1299149"/>
            <a:ext cx="1900318" cy="1858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 rotWithShape="1">
          <a:blip r:embed="rId6">
            <a:alphaModFix/>
          </a:blip>
          <a:srcRect b="12141" l="11863" r="75262" t="64686"/>
          <a:stretch/>
        </p:blipFill>
        <p:spPr>
          <a:xfrm>
            <a:off x="4947300" y="1217029"/>
            <a:ext cx="1790549" cy="1811871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448475" y="4330625"/>
            <a:ext cx="8383800" cy="6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nl" sz="1800" u="sng">
                <a:solidFill>
                  <a:schemeClr val="accent5"/>
                </a:solidFill>
                <a:latin typeface="Source Code Pro"/>
                <a:ea typeface="Source Code Pro"/>
                <a:cs typeface="Source Code Pro"/>
                <a:sym typeface="Source Code Pro"/>
                <a:hlinkClick r:id="rId7"/>
              </a:rPr>
              <a:t>Uitleg cijferend optellen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588625" y="3147250"/>
            <a:ext cx="7694100" cy="13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Source Code Pro"/>
              <a:buAutoNum type="arabicPeriod"/>
            </a:pPr>
            <a:r>
              <a:rPr lang="nl">
                <a:latin typeface="Source Code Pro"/>
                <a:ea typeface="Source Code Pro"/>
                <a:cs typeface="Source Code Pro"/>
                <a:sym typeface="Source Code Pro"/>
              </a:rPr>
              <a:t>Zet eenheden, tientallen, honderdtallen netjes onder elkaar.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Source Code Pro"/>
              <a:buAutoNum type="arabicPeriod"/>
            </a:pPr>
            <a:r>
              <a:rPr lang="nl">
                <a:latin typeface="Source Code Pro"/>
                <a:ea typeface="Source Code Pro"/>
                <a:cs typeface="Source Code Pro"/>
                <a:sym typeface="Source Code Pro"/>
              </a:rPr>
              <a:t>Begin recht bij de eenheden. (eenheden eronder schrijven tientallen bij de tientallen)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Source Code Pro"/>
              <a:buAutoNum type="arabicPeriod"/>
            </a:pPr>
            <a:r>
              <a:rPr lang="nl">
                <a:latin typeface="Source Code Pro"/>
                <a:ea typeface="Source Code Pro"/>
                <a:cs typeface="Source Code Pro"/>
                <a:sym typeface="Source Code Pro"/>
              </a:rPr>
              <a:t>Tel de tientallen bij elkaar op.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Source Code Pro"/>
              <a:buAutoNum type="arabicPeriod"/>
            </a:pPr>
            <a:r>
              <a:rPr lang="nl">
                <a:latin typeface="Source Code Pro"/>
                <a:ea typeface="Source Code Pro"/>
                <a:cs typeface="Source Code Pro"/>
                <a:sym typeface="Source Code Pro"/>
              </a:rPr>
              <a:t>Tel de honderdtallen bij elkaar op.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Oefenen: </a:t>
            </a:r>
            <a:r>
              <a:rPr lang="nl" sz="1800"/>
              <a:t>antwoorden op de volgende sheet</a:t>
            </a:r>
            <a:endParaRPr sz="1800"/>
          </a:p>
        </p:txBody>
      </p:sp>
      <p:sp>
        <p:nvSpPr>
          <p:cNvPr id="82" name="Google Shape;82;p16"/>
          <p:cNvSpPr txBox="1"/>
          <p:nvPr>
            <p:ph idx="1" type="body"/>
          </p:nvPr>
        </p:nvSpPr>
        <p:spPr>
          <a:xfrm>
            <a:off x="311700" y="3386975"/>
            <a:ext cx="8520600" cy="142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AutoNum type="arabicPeriod"/>
            </a:pPr>
            <a:r>
              <a:rPr lang="nl" sz="1400">
                <a:solidFill>
                  <a:srgbClr val="000000"/>
                </a:solidFill>
              </a:rPr>
              <a:t>Zet eenheden, tientallen, honderdtallen netjes onder elkaar.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AutoNum type="arabicPeriod"/>
            </a:pPr>
            <a:r>
              <a:rPr lang="nl" sz="1400">
                <a:solidFill>
                  <a:srgbClr val="000000"/>
                </a:solidFill>
              </a:rPr>
              <a:t>Begin recht bij de eenheden. (eenheden eronder schrijven tientallen bij de tientallen)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AutoNum type="arabicPeriod"/>
            </a:pPr>
            <a:r>
              <a:rPr lang="nl" sz="1400">
                <a:solidFill>
                  <a:srgbClr val="000000"/>
                </a:solidFill>
              </a:rPr>
              <a:t>Tel de tientallen bij elkaar op.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Code Pro"/>
              <a:buAutoNum type="arabicPeriod"/>
            </a:pPr>
            <a:r>
              <a:rPr lang="nl" sz="1400">
                <a:solidFill>
                  <a:srgbClr val="000000"/>
                </a:solidFill>
              </a:rPr>
              <a:t>Tel de honderdtallen bij elkaar op.</a:t>
            </a:r>
            <a:endParaRPr/>
          </a:p>
        </p:txBody>
      </p:sp>
      <p:pic>
        <p:nvPicPr>
          <p:cNvPr id="83" name="Google Shape;83;p16"/>
          <p:cNvPicPr preferRelativeResize="0"/>
          <p:nvPr/>
        </p:nvPicPr>
        <p:blipFill rotWithShape="1">
          <a:blip r:embed="rId3">
            <a:alphaModFix/>
          </a:blip>
          <a:srcRect b="53028" l="40077" r="17517" t="19482"/>
          <a:stretch/>
        </p:blipFill>
        <p:spPr>
          <a:xfrm>
            <a:off x="378400" y="1093850"/>
            <a:ext cx="6133623" cy="223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Antwoorden</a:t>
            </a:r>
            <a:endParaRPr/>
          </a:p>
        </p:txBody>
      </p:sp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311700" y="3465750"/>
            <a:ext cx="8520600" cy="11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7"/>
          <p:cNvPicPr preferRelativeResize="0"/>
          <p:nvPr/>
        </p:nvPicPr>
        <p:blipFill rotWithShape="1">
          <a:blip r:embed="rId3">
            <a:alphaModFix/>
          </a:blip>
          <a:srcRect b="70310" l="22530" r="52640" t="17422"/>
          <a:stretch/>
        </p:blipFill>
        <p:spPr>
          <a:xfrm>
            <a:off x="787963" y="1228675"/>
            <a:ext cx="7568074" cy="210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1422" y="3330922"/>
            <a:ext cx="1570875" cy="157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Cijferend aftrekken met wisselen</a:t>
            </a:r>
            <a:endParaRPr/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9782450" y="1228675"/>
            <a:ext cx="77250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8"/>
          <p:cNvSpPr txBox="1"/>
          <p:nvPr/>
        </p:nvSpPr>
        <p:spPr>
          <a:xfrm>
            <a:off x="213300" y="4342500"/>
            <a:ext cx="87174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nl" sz="1800" u="sng">
                <a:solidFill>
                  <a:schemeClr val="accent5"/>
                </a:solidFill>
                <a:latin typeface="Source Code Pro"/>
                <a:ea typeface="Source Code Pro"/>
                <a:cs typeface="Source Code Pro"/>
                <a:sym typeface="Source Code Pro"/>
                <a:hlinkClick r:id="rId3"/>
              </a:rPr>
              <a:t>Uitleg cijferend aftrekken</a:t>
            </a:r>
            <a:r>
              <a:rPr lang="nl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, extra uitleg </a:t>
            </a:r>
            <a:r>
              <a:rPr lang="nl" sz="1800" u="sng">
                <a:solidFill>
                  <a:schemeClr val="accent5"/>
                </a:solidFill>
                <a:latin typeface="Source Code Pro"/>
                <a:ea typeface="Source Code Pro"/>
                <a:cs typeface="Source Code Pro"/>
                <a:sym typeface="Source Code Pro"/>
                <a:hlinkClick r:id="rId4"/>
              </a:rPr>
              <a:t>waarom wisselen?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9" name="Google Shape;99;p18"/>
          <p:cNvSpPr txBox="1"/>
          <p:nvPr/>
        </p:nvSpPr>
        <p:spPr>
          <a:xfrm>
            <a:off x="2836625" y="1153600"/>
            <a:ext cx="5538900" cy="23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Source Code Pro"/>
              <a:buAutoNum type="arabicPeriod"/>
            </a:pPr>
            <a:r>
              <a:rPr lang="nl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Honderdtallen, tientallen en eenheden </a:t>
            </a:r>
            <a:r>
              <a:rPr b="1" lang="nl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netjes onder elkaar </a:t>
            </a:r>
            <a:r>
              <a:rPr lang="nl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opschrijven.</a:t>
            </a:r>
            <a:endParaRPr sz="1800">
              <a:solidFill>
                <a:srgbClr val="666666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Source Code Pro"/>
              <a:buAutoNum type="arabicPeriod"/>
            </a:pPr>
            <a:r>
              <a:rPr lang="nl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Rechts beginnen</a:t>
            </a:r>
            <a:endParaRPr sz="1800">
              <a:solidFill>
                <a:srgbClr val="666666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Source Code Pro"/>
              <a:buAutoNum type="arabicPeriod"/>
            </a:pPr>
            <a:r>
              <a:rPr lang="nl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Kan de som? … nee dan eerst wisselen.</a:t>
            </a:r>
            <a:endParaRPr sz="1800">
              <a:solidFill>
                <a:srgbClr val="666666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Source Code Pro"/>
              <a:buAutoNum type="arabicPeriod"/>
            </a:pPr>
            <a:r>
              <a:rPr lang="nl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Reken uit.</a:t>
            </a:r>
            <a:endParaRPr sz="1800">
              <a:solidFill>
                <a:srgbClr val="666666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00" name="Google Shape;100;p18"/>
          <p:cNvPicPr preferRelativeResize="0"/>
          <p:nvPr/>
        </p:nvPicPr>
        <p:blipFill rotWithShape="1">
          <a:blip r:embed="rId5">
            <a:alphaModFix/>
          </a:blip>
          <a:srcRect b="19881" l="53646" r="28114" t="36229"/>
          <a:stretch/>
        </p:blipFill>
        <p:spPr>
          <a:xfrm>
            <a:off x="311700" y="1002300"/>
            <a:ext cx="2468844" cy="33401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8"/>
          <p:cNvCxnSpPr/>
          <p:nvPr/>
        </p:nvCxnSpPr>
        <p:spPr>
          <a:xfrm rot="10800000">
            <a:off x="5858150" y="2316850"/>
            <a:ext cx="13035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02" name="Google Shape;102;p18"/>
          <p:cNvPicPr preferRelativeResize="0"/>
          <p:nvPr/>
        </p:nvPicPr>
        <p:blipFill rotWithShape="1">
          <a:blip r:embed="rId6">
            <a:alphaModFix/>
          </a:blip>
          <a:srcRect b="30953" l="40150" r="46555" t="37520"/>
          <a:stretch/>
        </p:blipFill>
        <p:spPr>
          <a:xfrm>
            <a:off x="7161657" y="1856975"/>
            <a:ext cx="1744819" cy="232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9628300" y="292850"/>
            <a:ext cx="13764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10539250" y="1093850"/>
            <a:ext cx="3111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9"/>
          <p:cNvSpPr txBox="1"/>
          <p:nvPr/>
        </p:nvSpPr>
        <p:spPr>
          <a:xfrm>
            <a:off x="311700" y="231475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200">
                <a:solidFill>
                  <a:srgbClr val="212121"/>
                </a:solidFill>
                <a:latin typeface="Amatic SC"/>
                <a:ea typeface="Amatic SC"/>
                <a:cs typeface="Amatic SC"/>
                <a:sym typeface="Amatic SC"/>
              </a:rPr>
              <a:t>even oefenen: </a:t>
            </a:r>
            <a:r>
              <a:rPr b="1" lang="nl" sz="1800">
                <a:solidFill>
                  <a:srgbClr val="212121"/>
                </a:solidFill>
                <a:latin typeface="Amatic SC"/>
                <a:ea typeface="Amatic SC"/>
                <a:cs typeface="Amatic SC"/>
                <a:sym typeface="Amatic SC"/>
              </a:rPr>
              <a:t>antwoorden op de volgende sheet</a:t>
            </a:r>
            <a:endParaRPr b="1" sz="1800">
              <a:solidFill>
                <a:srgbClr val="21212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5423925" y="1032475"/>
            <a:ext cx="3489600" cy="322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Source Code Pro"/>
              <a:buAutoNum type="arabicPeriod"/>
            </a:pPr>
            <a:r>
              <a:rPr lang="nl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Honderdtallen, tientallen en eenheden </a:t>
            </a:r>
            <a:r>
              <a:rPr b="1" lang="nl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netjes onder elkaar </a:t>
            </a:r>
            <a:r>
              <a:rPr lang="nl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opschrijven.</a:t>
            </a:r>
            <a:endParaRPr sz="1800">
              <a:solidFill>
                <a:srgbClr val="666666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Source Code Pro"/>
              <a:buAutoNum type="arabicPeriod"/>
            </a:pPr>
            <a:r>
              <a:rPr lang="nl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Rechts beginnen</a:t>
            </a:r>
            <a:endParaRPr sz="1800">
              <a:solidFill>
                <a:srgbClr val="666666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Source Code Pro"/>
              <a:buAutoNum type="arabicPeriod"/>
            </a:pPr>
            <a:r>
              <a:rPr lang="nl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Kan de som? … nee dan eerst wisselen.</a:t>
            </a:r>
            <a:endParaRPr sz="1800">
              <a:solidFill>
                <a:srgbClr val="666666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Source Code Pro"/>
              <a:buAutoNum type="arabicPeriod"/>
            </a:pPr>
            <a:r>
              <a:rPr lang="nl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Reken uit.</a:t>
            </a:r>
            <a:endParaRPr sz="1800">
              <a:solidFill>
                <a:srgbClr val="666666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11" name="Google Shape;111;p19"/>
          <p:cNvPicPr preferRelativeResize="0"/>
          <p:nvPr/>
        </p:nvPicPr>
        <p:blipFill rotWithShape="1">
          <a:blip r:embed="rId3">
            <a:alphaModFix/>
          </a:blip>
          <a:srcRect b="30838" l="39729" r="14192" t="21269"/>
          <a:stretch/>
        </p:blipFill>
        <p:spPr>
          <a:xfrm>
            <a:off x="227625" y="1086500"/>
            <a:ext cx="5083576" cy="29704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2" name="Google Shape;112;p19"/>
          <p:cNvCxnSpPr/>
          <p:nvPr/>
        </p:nvCxnSpPr>
        <p:spPr>
          <a:xfrm rot="10800000">
            <a:off x="8184650" y="2859050"/>
            <a:ext cx="5607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Nakijken</a:t>
            </a:r>
            <a:endParaRPr/>
          </a:p>
        </p:txBody>
      </p:sp>
      <p:sp>
        <p:nvSpPr>
          <p:cNvPr id="118" name="Google Shape;118;p2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20"/>
          <p:cNvPicPr preferRelativeResize="0"/>
          <p:nvPr/>
        </p:nvPicPr>
        <p:blipFill rotWithShape="1">
          <a:blip r:embed="rId3">
            <a:alphaModFix/>
          </a:blip>
          <a:srcRect b="58040" l="21764" r="52640" t="16333"/>
          <a:stretch/>
        </p:blipFill>
        <p:spPr>
          <a:xfrm>
            <a:off x="1306750" y="1228675"/>
            <a:ext cx="5934205" cy="3340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1422" y="3330922"/>
            <a:ext cx="1570875" cy="157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chemeClr val="dk2"/>
                </a:solidFill>
              </a:rPr>
              <a:t>Vermenigvuldigen met 1 getal tot 100 dmv splitsen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1"/>
          <p:cNvSpPr txBox="1"/>
          <p:nvPr>
            <p:ph idx="1" type="body"/>
          </p:nvPr>
        </p:nvSpPr>
        <p:spPr>
          <a:xfrm>
            <a:off x="311700" y="1228675"/>
            <a:ext cx="8520600" cy="4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nl"/>
              <a:t>Voorbeeld:</a:t>
            </a:r>
            <a:endParaRPr/>
          </a:p>
        </p:txBody>
      </p:sp>
      <p:pic>
        <p:nvPicPr>
          <p:cNvPr id="127" name="Google Shape;127;p21"/>
          <p:cNvPicPr preferRelativeResize="0"/>
          <p:nvPr/>
        </p:nvPicPr>
        <p:blipFill rotWithShape="1">
          <a:blip r:embed="rId3">
            <a:alphaModFix/>
          </a:blip>
          <a:srcRect b="16608" l="15479" r="14477" t="36503"/>
          <a:stretch/>
        </p:blipFill>
        <p:spPr>
          <a:xfrm>
            <a:off x="1068500" y="1635100"/>
            <a:ext cx="6404826" cy="2410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1"/>
          <p:cNvSpPr txBox="1"/>
          <p:nvPr/>
        </p:nvSpPr>
        <p:spPr>
          <a:xfrm>
            <a:off x="756800" y="4254425"/>
            <a:ext cx="6993600" cy="4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latin typeface="Source Code Pro"/>
                <a:ea typeface="Source Code Pro"/>
                <a:cs typeface="Source Code Pro"/>
                <a:sym typeface="Source Code Pro"/>
              </a:rPr>
              <a:t>Je splitst de keersom in twee sommen, tientallen en eenheden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