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Amatic SC"/>
      <p:regular r:id="rId12"/>
      <p:bold r:id="rId13"/>
    </p:embeddedFont>
    <p:embeddedFont>
      <p:font typeface="Source Code Pr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AmaticSC-bold.fntdata"/><Relationship Id="rId12" Type="http://schemas.openxmlformats.org/officeDocument/2006/relationships/font" Target="fonts/AmaticSC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SourceCodePro-bold.fntdata"/><Relationship Id="rId14" Type="http://schemas.openxmlformats.org/officeDocument/2006/relationships/font" Target="fonts/SourceCodePro-regular.fntdata"/><Relationship Id="rId17" Type="http://schemas.openxmlformats.org/officeDocument/2006/relationships/font" Target="fonts/SourceCodePro-boldItalic.fntdata"/><Relationship Id="rId16" Type="http://schemas.openxmlformats.org/officeDocument/2006/relationships/font" Target="fonts/SourceCodePr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304d98a11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304d98a11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fad917dc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fad917d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7fad917dc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7fad917dc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fad917dc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fad917dc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fad917dce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fad917dce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rekenen-oefenen.nl/videos/grafieken/grafiek-lezen-1-deel-1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rekenen-oefenen.nl/videos/grafieken/grafiek-lezen-1-deel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86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Rekenles gynzy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8.9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Rekenrijk blok 8</a:t>
            </a:r>
            <a:endParaRPr sz="2400"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FF0000"/>
                </a:solidFill>
              </a:rPr>
              <a:t>Grafieken</a:t>
            </a:r>
            <a:r>
              <a:rPr lang="nl"/>
              <a:t> aflezen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143525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Doelen: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228675"/>
            <a:ext cx="8520600" cy="186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Ik kan een </a:t>
            </a:r>
            <a:r>
              <a:rPr lang="nl" sz="2400" u="sng">
                <a:solidFill>
                  <a:schemeClr val="hlink"/>
                </a:solidFill>
                <a:hlinkClick r:id="rId3"/>
              </a:rPr>
              <a:t>grafiek</a:t>
            </a:r>
            <a:r>
              <a:rPr lang="nl" sz="2400"/>
              <a:t> aflezen.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/>
        </p:nvSpPr>
        <p:spPr>
          <a:xfrm>
            <a:off x="392425" y="3349575"/>
            <a:ext cx="8394900" cy="14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>
                <a:latin typeface="Source Code Pro"/>
                <a:ea typeface="Source Code Pro"/>
                <a:cs typeface="Source Code Pro"/>
                <a:sym typeface="Source Code Pro"/>
              </a:rPr>
              <a:t>Aan het einde van deze presentatie kan je zelfstandig de rekenles van </a:t>
            </a:r>
            <a:r>
              <a:rPr lang="nl" sz="2400">
                <a:latin typeface="Source Code Pro"/>
                <a:ea typeface="Source Code Pro"/>
                <a:cs typeface="Source Code Pro"/>
                <a:sym typeface="Source Code Pro"/>
              </a:rPr>
              <a:t>Gynzy Kids</a:t>
            </a:r>
            <a:r>
              <a:rPr lang="nl" sz="2400">
                <a:latin typeface="Source Code Pro"/>
                <a:ea typeface="Source Code Pro"/>
                <a:cs typeface="Source Code Pro"/>
                <a:sym typeface="Source Code Pro"/>
              </a:rPr>
              <a:t> maken: </a:t>
            </a:r>
            <a:r>
              <a:rPr lang="nl" sz="2400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blok 8, les 9 </a:t>
            </a:r>
            <a:endParaRPr sz="2400">
              <a:solidFill>
                <a:srgbClr val="0000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Voorbeeld: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3">
            <a:alphaModFix/>
          </a:blip>
          <a:srcRect b="38963" l="13486" r="33480" t="21250"/>
          <a:stretch/>
        </p:blipFill>
        <p:spPr>
          <a:xfrm>
            <a:off x="311700" y="1228675"/>
            <a:ext cx="8520599" cy="359419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658700" y="1849975"/>
            <a:ext cx="2747100" cy="29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latin typeface="Source Code Pro"/>
                <a:ea typeface="Source Code Pro"/>
                <a:cs typeface="Source Code Pro"/>
                <a:sym typeface="Source Code Pro"/>
              </a:rPr>
              <a:t>Je kijkt naar de dag op de horizontale-as (lijn van links naar rechts)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latin typeface="Source Code Pro"/>
                <a:ea typeface="Source Code Pro"/>
                <a:cs typeface="Source Code Pro"/>
                <a:sym typeface="Source Code Pro"/>
              </a:rPr>
              <a:t>Je kijkt naar het aantal kilometers op de vertical-as (lijn van boven naar beneden)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latin typeface="Source Code Pro"/>
                <a:ea typeface="Source Code Pro"/>
                <a:cs typeface="Source Code Pro"/>
                <a:sym typeface="Source Code Pro"/>
              </a:rPr>
              <a:t>Woensdag is er 10 kilometer gefietst.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Ander voorbeeld: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3">
            <a:alphaModFix/>
          </a:blip>
          <a:srcRect b="39776" l="13488" r="45895" t="21254"/>
          <a:stretch/>
        </p:blipFill>
        <p:spPr>
          <a:xfrm>
            <a:off x="311700" y="1228675"/>
            <a:ext cx="6192027" cy="334020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588625" y="1849975"/>
            <a:ext cx="3854100" cy="24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latin typeface="Source Code Pro"/>
                <a:ea typeface="Source Code Pro"/>
                <a:cs typeface="Source Code Pro"/>
                <a:sym typeface="Source Code Pro"/>
              </a:rPr>
              <a:t>De graden worden aangegeven op de verticale -as.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latin typeface="Source Code Pro"/>
                <a:ea typeface="Source Code Pro"/>
                <a:cs typeface="Source Code Pro"/>
                <a:sym typeface="Source Code Pro"/>
              </a:rPr>
              <a:t>De temperatuur wordt aangegeven met de rode vloeistof.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latin typeface="Source Code Pro"/>
                <a:ea typeface="Source Code Pro"/>
                <a:cs typeface="Source Code Pro"/>
                <a:sym typeface="Source Code Pro"/>
              </a:rPr>
              <a:t>De rode vloeistof staat precies tussen de 10 en 20 graden. Het is 15 graden.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Voorbeeld: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 rotWithShape="1">
          <a:blip r:embed="rId3">
            <a:alphaModFix/>
          </a:blip>
          <a:srcRect b="37322" l="13642" r="39763" t="21254"/>
          <a:stretch/>
        </p:blipFill>
        <p:spPr>
          <a:xfrm>
            <a:off x="311700" y="1228675"/>
            <a:ext cx="7019051" cy="350840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574625" y="1639750"/>
            <a:ext cx="3209400" cy="30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latin typeface="Source Code Pro"/>
                <a:ea typeface="Source Code Pro"/>
                <a:cs typeface="Source Code Pro"/>
                <a:sym typeface="Source Code Pro"/>
              </a:rPr>
              <a:t>We kijken naar de graden op de verticale-as (lijn van boven naar beneden).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latin typeface="Source Code Pro"/>
                <a:ea typeface="Source Code Pro"/>
                <a:cs typeface="Source Code Pro"/>
                <a:sym typeface="Source Code Pro"/>
              </a:rPr>
              <a:t>Waar was hij het hoogst?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latin typeface="Source Code Pro"/>
                <a:ea typeface="Source Code Pro"/>
                <a:cs typeface="Source Code Pro"/>
                <a:sym typeface="Source Code Pro"/>
              </a:rPr>
              <a:t>We kijken naar de dagen op de horizontale-as (lijn van rechts naar links).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latin typeface="Source Code Pro"/>
                <a:ea typeface="Source Code Pro"/>
                <a:cs typeface="Source Code Pro"/>
                <a:sym typeface="Source Code Pro"/>
              </a:rPr>
              <a:t>Dat was op ZO, de laatste dag van de week: zondag.</a:t>
            </a:r>
            <a:endParaRPr sz="16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Nu jij!</a:t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Ik ga het zelf proberen! Maak les 9 van blok 8.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Ik wil het filmpje nog een keer zien: </a:t>
            </a:r>
            <a:r>
              <a:rPr lang="nl" sz="2400" u="sng">
                <a:solidFill>
                  <a:schemeClr val="accent5"/>
                </a:solidFill>
                <a:hlinkClick r:id="rId3"/>
              </a:rPr>
              <a:t>grafiek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nl"/>
              <a:t>hierna ga ik het zelf proberen.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